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374" r:id="rId2"/>
    <p:sldId id="365" r:id="rId3"/>
    <p:sldId id="366" r:id="rId4"/>
    <p:sldId id="367" r:id="rId5"/>
    <p:sldId id="368" r:id="rId6"/>
    <p:sldId id="372" r:id="rId7"/>
    <p:sldId id="412" r:id="rId8"/>
    <p:sldId id="436" r:id="rId9"/>
    <p:sldId id="441" r:id="rId10"/>
    <p:sldId id="325" r:id="rId11"/>
    <p:sldId id="329" r:id="rId12"/>
    <p:sldId id="330" r:id="rId13"/>
    <p:sldId id="333" r:id="rId14"/>
    <p:sldId id="339" r:id="rId15"/>
    <p:sldId id="340" r:id="rId16"/>
    <p:sldId id="420" r:id="rId17"/>
    <p:sldId id="435" r:id="rId18"/>
    <p:sldId id="343" r:id="rId19"/>
    <p:sldId id="437" r:id="rId20"/>
    <p:sldId id="417" r:id="rId21"/>
    <p:sldId id="432" r:id="rId22"/>
    <p:sldId id="433" r:id="rId23"/>
    <p:sldId id="434" r:id="rId24"/>
    <p:sldId id="419" r:id="rId25"/>
    <p:sldId id="440" r:id="rId26"/>
    <p:sldId id="415" r:id="rId27"/>
    <p:sldId id="422" r:id="rId28"/>
    <p:sldId id="439" r:id="rId29"/>
    <p:sldId id="424" r:id="rId30"/>
    <p:sldId id="421" r:id="rId31"/>
    <p:sldId id="425" r:id="rId32"/>
    <p:sldId id="364" r:id="rId33"/>
    <p:sldId id="391" r:id="rId34"/>
    <p:sldId id="408" r:id="rId35"/>
    <p:sldId id="409"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94" autoAdjust="0"/>
    <p:restoredTop sz="73871" autoAdjust="0"/>
  </p:normalViewPr>
  <p:slideViewPr>
    <p:cSldViewPr snapToGrid="0" snapToObjects="1">
      <p:cViewPr>
        <p:scale>
          <a:sx n="100" d="100"/>
          <a:sy n="100" d="100"/>
        </p:scale>
        <p:origin x="-1400" y="-80"/>
      </p:cViewPr>
      <p:guideLst>
        <p:guide orient="horz" pos="2160"/>
        <p:guide pos="2880"/>
      </p:guideLst>
    </p:cSldViewPr>
  </p:slideViewPr>
  <p:notesTextViewPr>
    <p:cViewPr>
      <p:scale>
        <a:sx n="100" d="100"/>
        <a:sy n="100" d="100"/>
      </p:scale>
      <p:origin x="0" y="0"/>
    </p:cViewPr>
  </p:notesTextViewPr>
  <p:sorterViewPr>
    <p:cViewPr>
      <p:scale>
        <a:sx n="85" d="100"/>
        <a:sy n="85"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FDA6CB-780A-0447-AF47-D390322FEB4C}" type="datetimeFigureOut">
              <a:rPr lang="en-US" smtClean="0"/>
              <a:t>30/01/15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1FE8A9-1F6C-B74F-BBB9-18173C5B08CE}" type="slidenum">
              <a:rPr lang="en-US" smtClean="0"/>
              <a:t>‹#›</a:t>
            </a:fld>
            <a:endParaRPr lang="en-US"/>
          </a:p>
        </p:txBody>
      </p:sp>
    </p:spTree>
    <p:extLst>
      <p:ext uri="{BB962C8B-B14F-4D97-AF65-F5344CB8AC3E}">
        <p14:creationId xmlns:p14="http://schemas.microsoft.com/office/powerpoint/2010/main" val="14998542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a:t>
            </a:fld>
            <a:endParaRPr lang="en-US"/>
          </a:p>
        </p:txBody>
      </p:sp>
    </p:spTree>
    <p:extLst>
      <p:ext uri="{BB962C8B-B14F-4D97-AF65-F5344CB8AC3E}">
        <p14:creationId xmlns:p14="http://schemas.microsoft.com/office/powerpoint/2010/main" val="3692037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when the ash dieback pathogen reached the </a:t>
            </a:r>
            <a:r>
              <a:rPr lang="en-GB" baseline="0" dirty="0" err="1" smtClean="0"/>
              <a:t>uk</a:t>
            </a:r>
            <a:r>
              <a:rPr lang="en-GB"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 Throughout summer you can also see leaves with brown leaf stalks.</a:t>
            </a:r>
          </a:p>
          <a:p>
            <a:endParaRPr lang="en-US" baseline="0" dirty="0" smtClean="0"/>
          </a:p>
          <a:p>
            <a:r>
              <a:rPr lang="en-GB" dirty="0" smtClean="0"/>
              <a:t>Its arrival in England in</a:t>
            </a:r>
            <a:r>
              <a:rPr lang="en-GB" baseline="0" dirty="0" smtClean="0"/>
              <a:t> 2012 caused a fuss in the media and we realised we needed a way to respond quickly and </a:t>
            </a:r>
            <a:r>
              <a:rPr lang="en-GB" baseline="0" dirty="0" err="1" smtClean="0"/>
              <a:t>kickstart</a:t>
            </a:r>
            <a:r>
              <a:rPr lang="en-GB" baseline="0" dirty="0" smtClean="0"/>
              <a:t> the research.</a:t>
            </a:r>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10</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applied Open Source and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11</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12</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had a lot of sequence data provided, of great use was some early </a:t>
            </a:r>
            <a:r>
              <a:rPr lang="en-US" baseline="0" dirty="0" err="1" smtClean="0"/>
              <a:t>RNAseq</a:t>
            </a:r>
            <a:r>
              <a:rPr lang="en-US" baseline="0" dirty="0" smtClean="0"/>
              <a:t> interaction </a:t>
            </a:r>
            <a:r>
              <a:rPr lang="en-US" baseline="0" dirty="0" err="1" smtClean="0"/>
              <a:t>transcriptomes</a:t>
            </a:r>
            <a:r>
              <a:rPr lang="en-US" baseline="0" dirty="0" smtClean="0"/>
              <a:t> sampled directly from the tree that identified potential mating loci  and types and and potential toxins like NLPs.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TGAC in Norwich provided us with DNA sequence and a first draft assembly, which is what we see here, that gave us insight into effector repertoires and potential toxins like NLPs.</a:t>
            </a:r>
          </a:p>
          <a:p>
            <a:endParaRPr lang="en-US" baseline="0" dirty="0" smtClean="0"/>
          </a:p>
          <a:p>
            <a:r>
              <a:rPr lang="en-US" baseline="0" dirty="0" smtClean="0"/>
              <a:t>We also got analyses of variation and annotations from these datasets.</a:t>
            </a:r>
          </a:p>
          <a:p>
            <a:endParaRPr lang="en-US" baseline="0" dirty="0" smtClean="0"/>
          </a:p>
          <a:p>
            <a:r>
              <a:rPr lang="en-US" baseline="0" dirty="0" smtClean="0"/>
              <a:t>In total we had 38 separate analyses, listing hundreds of datasets from diverse sources as well as millions of lines of data. We built a great genomics resource for this new organism.</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3481C8F-CC86-3945-955C-539777638A4B}" type="slidenum">
              <a:rPr lang="en-US" smtClean="0"/>
              <a:t>13</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as many biologists and not just </a:t>
            </a:r>
            <a:r>
              <a:rPr lang="en-US" baseline="0" dirty="0" err="1" smtClean="0"/>
              <a:t>genomicists</a:t>
            </a:r>
            <a:r>
              <a:rPr lang="en-US" baseline="0" dirty="0" smtClean="0"/>
              <a:t>, to get involved and liberate the genomics data and expertise to them and get the insights back from them.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14</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15</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tool is called </a:t>
            </a:r>
            <a:r>
              <a:rPr lang="en-US" baseline="0" dirty="0" err="1" smtClean="0"/>
              <a:t>GeeFu</a:t>
            </a:r>
            <a:r>
              <a:rPr lang="en-US" baseline="0" dirty="0" smtClean="0"/>
              <a:t> and it is a graphical tool available over the web, you can annotate and edit genes and transcripts and whole genomes just by clicking and typing.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16</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GeeFu</a:t>
            </a:r>
            <a:r>
              <a:rPr lang="en-US" baseline="0" dirty="0" smtClean="0"/>
              <a:t> can also be set up to dispense rewards for doing work. Completing different numbers of tasks awards the user a badge that can be used to show their expertise. This is particularly helpful for junior researchers and </a:t>
            </a:r>
            <a:r>
              <a:rPr lang="en-US" baseline="0" dirty="0" smtClean="0"/>
              <a:t>encourages them to add a little knowledge at a time and gain something that differentiates their CVs from others.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17</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GeeFu</a:t>
            </a:r>
            <a:r>
              <a:rPr lang="en-US" dirty="0" smtClean="0"/>
              <a:t> </a:t>
            </a:r>
            <a:r>
              <a:rPr lang="en-US" dirty="0" smtClean="0"/>
              <a:t>also </a:t>
            </a:r>
            <a:r>
              <a:rPr lang="en-US" dirty="0" smtClean="0"/>
              <a:t>provides</a:t>
            </a:r>
            <a:r>
              <a:rPr lang="en-US" baseline="0" dirty="0" smtClean="0"/>
              <a:t> analysis tools like </a:t>
            </a:r>
            <a:r>
              <a:rPr lang="en-US" baseline="0" dirty="0" smtClean="0"/>
              <a:t>sequence searches of the provided data too, and fully cross links this back to the annotations and reports Kind of like a “build your own NCBI”, but restricted to a new and growing set of information for </a:t>
            </a:r>
            <a:r>
              <a:rPr lang="en-US" baseline="0" dirty="0" smtClean="0"/>
              <a:t>the new organism</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18</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next question we focus on, is how do we find the variation</a:t>
            </a:r>
            <a:r>
              <a:rPr lang="en-US" baseline="0" dirty="0" smtClean="0"/>
              <a:t> that causes useful or interesting traits in a new species. Of course modern genomics approaches have lots of ways of doing this, but they have an absolute dependency on a reference sequence. Building one of those is expensive and time consuming.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19</a:t>
            </a:fld>
            <a:endParaRPr lang="en-US"/>
          </a:p>
        </p:txBody>
      </p:sp>
    </p:spTree>
    <p:extLst>
      <p:ext uri="{BB962C8B-B14F-4D97-AF65-F5344CB8AC3E}">
        <p14:creationId xmlns:p14="http://schemas.microsoft.com/office/powerpoint/2010/main" val="2620363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to introduce</a:t>
            </a:r>
            <a:r>
              <a:rPr lang="en-US" baseline="0" dirty="0" smtClean="0"/>
              <a:t> myself</a:t>
            </a:r>
          </a:p>
          <a:p>
            <a:endParaRPr lang="en-US" baseline="0" dirty="0" smtClean="0"/>
          </a:p>
          <a:p>
            <a:r>
              <a:rPr lang="en-US" baseline="0" dirty="0" smtClean="0"/>
              <a:t>My name is Dan</a:t>
            </a:r>
            <a:endParaRPr lang="en-US"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a:t>
            </a:fld>
            <a:endParaRPr lang="en-US"/>
          </a:p>
        </p:txBody>
      </p:sp>
    </p:spTree>
    <p:extLst>
      <p:ext uri="{BB962C8B-B14F-4D97-AF65-F5344CB8AC3E}">
        <p14:creationId xmlns:p14="http://schemas.microsoft.com/office/powerpoint/2010/main" val="3679855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don’t need a reference to find the SNPs. SNPs represent as bubbles in the internal data structures of the genome assembly software, they cause splits in the assembly path. We can use these bubbles. And by adding an id like </a:t>
            </a:r>
            <a:r>
              <a:rPr lang="en-US" baseline="0" dirty="0" err="1" smtClean="0"/>
              <a:t>colour</a:t>
            </a:r>
            <a:r>
              <a:rPr lang="en-US" baseline="0" dirty="0" smtClean="0"/>
              <a:t> to the reads then we can mix samples and determine whether a SNP is unique or shared between samples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20</a:t>
            </a:fld>
            <a:endParaRPr lang="en-US"/>
          </a:p>
        </p:txBody>
      </p:sp>
    </p:spTree>
    <p:extLst>
      <p:ext uri="{BB962C8B-B14F-4D97-AF65-F5344CB8AC3E}">
        <p14:creationId xmlns:p14="http://schemas.microsoft.com/office/powerpoint/2010/main" val="1603946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a couple</a:t>
            </a:r>
            <a:r>
              <a:rPr lang="en-US" baseline="0" dirty="0" smtClean="0"/>
              <a:t> </a:t>
            </a:r>
            <a:r>
              <a:rPr lang="en-US" dirty="0" smtClean="0"/>
              <a:t>of programs</a:t>
            </a:r>
            <a:r>
              <a:rPr lang="en-US" baseline="0" dirty="0" smtClean="0"/>
              <a:t> for finding SNPs. One of these, </a:t>
            </a:r>
            <a:r>
              <a:rPr lang="en-US" baseline="0" dirty="0" err="1" smtClean="0"/>
              <a:t>Bubbleparse</a:t>
            </a:r>
            <a:r>
              <a:rPr lang="en-US" baseline="0" dirty="0" smtClean="0"/>
              <a:t> is great at classifying and identifying trait linked SNPs, it returns long and accurate lists of SNPs grouped by allele frequencies etc. This graph shows its accuracy around 90% over 100 000 identified SNPs in a proof of principle sample from Arabidopsis.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dirty="0" smtClean="0"/>
              <a:t>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21</a:t>
            </a:fld>
            <a:endParaRPr lang="en-US"/>
          </a:p>
        </p:txBody>
      </p:sp>
    </p:spTree>
    <p:extLst>
      <p:ext uri="{BB962C8B-B14F-4D97-AF65-F5344CB8AC3E}">
        <p14:creationId xmlns:p14="http://schemas.microsoft.com/office/powerpoint/2010/main" val="1069033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a:t>
            </a:r>
            <a:r>
              <a:rPr lang="en-US" dirty="0" err="1" smtClean="0"/>
              <a:t>succesfully</a:t>
            </a:r>
            <a:r>
              <a:rPr lang="en-US" baseline="0" dirty="0" smtClean="0"/>
              <a:t> applied the system</a:t>
            </a:r>
            <a:r>
              <a:rPr lang="en-US" dirty="0" smtClean="0"/>
              <a:t> to find thousands of candidate</a:t>
            </a:r>
            <a:r>
              <a:rPr lang="en-US" baseline="0" dirty="0" smtClean="0"/>
              <a:t> SNPs that may be linked to resistance in wild potato species.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22</a:t>
            </a:fld>
            <a:endParaRPr lang="en-US"/>
          </a:p>
        </p:txBody>
      </p:sp>
    </p:spTree>
    <p:extLst>
      <p:ext uri="{BB962C8B-B14F-4D97-AF65-F5344CB8AC3E}">
        <p14:creationId xmlns:p14="http://schemas.microsoft.com/office/powerpoint/2010/main" val="4112947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midst of this we found that the </a:t>
            </a:r>
            <a:r>
              <a:rPr lang="en-US" dirty="0" err="1" smtClean="0"/>
              <a:t>bubbleparse</a:t>
            </a:r>
            <a:r>
              <a:rPr lang="en-US" baseline="0" dirty="0" smtClean="0"/>
              <a:t> system didn’t find SNPs in regions where the assembly got complicated, like in repeats. So we implemented a system, called 2k+2 that separates our all the tangled bubbles.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23</a:t>
            </a:fld>
            <a:endParaRPr lang="en-US"/>
          </a:p>
        </p:txBody>
      </p:sp>
    </p:spTree>
    <p:extLst>
      <p:ext uri="{BB962C8B-B14F-4D97-AF65-F5344CB8AC3E}">
        <p14:creationId xmlns:p14="http://schemas.microsoft.com/office/powerpoint/2010/main" val="1684294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ran this algorithm on a range of Arabidopsis</a:t>
            </a:r>
            <a:r>
              <a:rPr lang="en-US" baseline="0" dirty="0" smtClean="0"/>
              <a:t> ecotypes and it proved to make highly accurate </a:t>
            </a:r>
            <a:r>
              <a:rPr lang="en-US" baseline="0" dirty="0" smtClean="0"/>
              <a:t>predictions of the SNPs in the tangles </a:t>
            </a:r>
            <a:r>
              <a:rPr lang="en-US" baseline="0" dirty="0" smtClean="0"/>
              <a:t>(mean of 85%)  without the need for other attributes.</a:t>
            </a:r>
          </a:p>
          <a:p>
            <a:endParaRPr lang="en-US" baseline="0" dirty="0" smtClean="0"/>
          </a:p>
          <a:p>
            <a:r>
              <a:rPr lang="en-US" baseline="0" dirty="0" smtClean="0"/>
              <a:t>Together </a:t>
            </a:r>
            <a:r>
              <a:rPr lang="en-US" baseline="0" dirty="0" smtClean="0"/>
              <a:t>these programs provide a powerful platform to find SNPs in situations where you lack a reference genome or even where you have a distant reference or a very draft reference they can contribute much to existing pipelines.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24</a:t>
            </a:fld>
            <a:endParaRPr lang="en-US"/>
          </a:p>
        </p:txBody>
      </p:sp>
    </p:spTree>
    <p:extLst>
      <p:ext uri="{BB962C8B-B14F-4D97-AF65-F5344CB8AC3E}">
        <p14:creationId xmlns:p14="http://schemas.microsoft.com/office/powerpoint/2010/main" val="3238795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25</a:t>
            </a:fld>
            <a:endParaRPr lang="en-US"/>
          </a:p>
        </p:txBody>
      </p:sp>
    </p:spTree>
    <p:extLst>
      <p:ext uri="{BB962C8B-B14F-4D97-AF65-F5344CB8AC3E}">
        <p14:creationId xmlns:p14="http://schemas.microsoft.com/office/powerpoint/2010/main" val="10591095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28</a:t>
            </a:fld>
            <a:endParaRPr lang="en-US"/>
          </a:p>
        </p:txBody>
      </p:sp>
    </p:spTree>
    <p:extLst>
      <p:ext uri="{BB962C8B-B14F-4D97-AF65-F5344CB8AC3E}">
        <p14:creationId xmlns:p14="http://schemas.microsoft.com/office/powerpoint/2010/main" val="1274760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So to steal from Terry </a:t>
            </a:r>
            <a:r>
              <a:rPr lang="en-US" dirty="0" err="1" smtClean="0"/>
              <a:t>Pratchett</a:t>
            </a:r>
            <a:r>
              <a:rPr lang="en-US" dirty="0" smtClean="0"/>
              <a: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32</a:t>
            </a:fld>
            <a:endParaRPr lang="en-US"/>
          </a:p>
        </p:txBody>
      </p:sp>
    </p:spTree>
    <p:extLst>
      <p:ext uri="{BB962C8B-B14F-4D97-AF65-F5344CB8AC3E}">
        <p14:creationId xmlns:p14="http://schemas.microsoft.com/office/powerpoint/2010/main" val="3624591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like galaxy so much, we’ve got really involved. I co-ordinate the UK Galaxy Community and we’re hosting the Galaxy Community Conference at TSL next year. If you are interested in Galaxy either as a biologist who wants to learn it or an </a:t>
            </a:r>
            <a:r>
              <a:rPr lang="en-US" baseline="0" dirty="0" err="1" smtClean="0"/>
              <a:t>informatician</a:t>
            </a:r>
            <a:r>
              <a:rPr lang="en-US" baseline="0" dirty="0" smtClean="0"/>
              <a:t> who wants to run it this is the best conference.</a:t>
            </a:r>
          </a:p>
          <a:p>
            <a:endParaRPr lang="en-US" baseline="0" dirty="0" smtClean="0"/>
          </a:p>
          <a:p>
            <a:r>
              <a:rPr lang="en-US" baseline="0" dirty="0" smtClean="0"/>
              <a:t>Around 250 people attend and the first part is all training, the first days are dedicated to workshops run by the galaxy developers themselves. </a:t>
            </a:r>
          </a:p>
          <a:p>
            <a:endParaRPr lang="en-US" baseline="0" dirty="0" smtClean="0"/>
          </a:p>
          <a:p>
            <a:r>
              <a:rPr lang="en-US" baseline="0" dirty="0" smtClean="0"/>
              <a:t>So please consider yourselves, formerly invited.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33</a:t>
            </a:fld>
            <a:endParaRPr lang="en-US"/>
          </a:p>
        </p:txBody>
      </p:sp>
    </p:spTree>
    <p:extLst>
      <p:ext uri="{BB962C8B-B14F-4D97-AF65-F5344CB8AC3E}">
        <p14:creationId xmlns:p14="http://schemas.microsoft.com/office/powerpoint/2010/main" val="1573144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34</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t>
            </a:r>
            <a:r>
              <a:rPr lang="en-US" dirty="0" err="1" smtClean="0"/>
              <a:t>Im</a:t>
            </a:r>
            <a:r>
              <a:rPr lang="en-US" dirty="0" smtClean="0"/>
              <a:t> from England</a:t>
            </a:r>
          </a:p>
          <a:p>
            <a:endParaRPr lang="en-US" dirty="0" smtClean="0"/>
          </a:p>
          <a:p>
            <a:r>
              <a:rPr lang="en-US" dirty="0" smtClean="0"/>
              <a:t>Now those of you paying attention might</a:t>
            </a:r>
            <a:r>
              <a:rPr lang="en-US" baseline="0" dirty="0" smtClean="0"/>
              <a:t> have noticed the noise coming out of my mouth isn’t exactly the same as the one you might be familiar with from films and TV</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a:t>
            </a:fld>
            <a:endParaRPr lang="en-US"/>
          </a:p>
        </p:txBody>
      </p:sp>
    </p:spTree>
    <p:extLst>
      <p:ext uri="{BB962C8B-B14F-4D97-AF65-F5344CB8AC3E}">
        <p14:creationId xmlns:p14="http://schemas.microsoft.com/office/powerpoint/2010/main" val="2887075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35</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a:t>
            </a:r>
            <a:r>
              <a:rPr lang="fr-FR" dirty="0" smtClean="0"/>
              <a:t>’</a:t>
            </a:r>
            <a:r>
              <a:rPr lang="en-US" dirty="0" smtClean="0"/>
              <a:t>s because</a:t>
            </a:r>
            <a:r>
              <a:rPr lang="en-US" baseline="0" dirty="0" smtClean="0"/>
              <a:t> </a:t>
            </a:r>
            <a:r>
              <a:rPr lang="en-US" baseline="0" dirty="0" err="1" smtClean="0"/>
              <a:t>Im</a:t>
            </a:r>
            <a:r>
              <a:rPr lang="en-US" baseline="0" dirty="0" smtClean="0"/>
              <a:t> not this sort of Englishman, </a:t>
            </a:r>
            <a:r>
              <a:rPr lang="en-US" baseline="0" dirty="0" err="1" smtClean="0"/>
              <a:t>Im</a:t>
            </a:r>
            <a:r>
              <a:rPr lang="en-US" baseline="0" dirty="0" smtClean="0"/>
              <a:t> not the stereotypical sort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a:t>
            </a:fld>
            <a:endParaRPr lang="en-US"/>
          </a:p>
        </p:txBody>
      </p:sp>
    </p:spTree>
    <p:extLst>
      <p:ext uri="{BB962C8B-B14F-4D97-AF65-F5344CB8AC3E}">
        <p14:creationId xmlns:p14="http://schemas.microsoft.com/office/powerpoint/2010/main" val="3139683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Im</a:t>
            </a:r>
            <a:r>
              <a:rPr lang="en-US" dirty="0" smtClean="0"/>
              <a:t> much more</a:t>
            </a:r>
            <a:r>
              <a:rPr lang="en-US" baseline="0" dirty="0" smtClean="0"/>
              <a:t> this sort of </a:t>
            </a:r>
            <a:r>
              <a:rPr lang="en-US" baseline="0" dirty="0" err="1" smtClean="0"/>
              <a:t>englishman</a:t>
            </a:r>
            <a:r>
              <a:rPr lang="en-US" baseline="0" dirty="0" smtClean="0"/>
              <a:t>. </a:t>
            </a:r>
            <a:r>
              <a:rPr lang="en-US" baseline="0" dirty="0" err="1" smtClean="0"/>
              <a:t>Im</a:t>
            </a:r>
            <a:r>
              <a:rPr lang="en-US" baseline="0" dirty="0" smtClean="0"/>
              <a:t> from the North of England, </a:t>
            </a:r>
            <a:r>
              <a:rPr lang="en-US" baseline="0" dirty="0" err="1" smtClean="0"/>
              <a:t>Im</a:t>
            </a:r>
            <a:r>
              <a:rPr lang="en-US" baseline="0" dirty="0" smtClean="0"/>
              <a:t> from Manchester, in fact. You may have heard of some of our primary exports, like over rated football teams.</a:t>
            </a:r>
            <a:endParaRPr lang="en-US" dirty="0"/>
          </a:p>
        </p:txBody>
      </p:sp>
      <p:sp>
        <p:nvSpPr>
          <p:cNvPr id="4" name="Slide Number Placeholder 3"/>
          <p:cNvSpPr>
            <a:spLocks noGrp="1"/>
          </p:cNvSpPr>
          <p:nvPr>
            <p:ph type="sldNum" sz="quarter" idx="10"/>
          </p:nvPr>
        </p:nvSpPr>
        <p:spPr/>
        <p:txBody>
          <a:bodyPr/>
          <a:lstStyle/>
          <a:p>
            <a:fld id="{4B3CAC5F-C3AB-7E44-81CD-8D9D5E63D966}" type="slidenum">
              <a:rPr lang="en-US" smtClean="0"/>
              <a:t>5</a:t>
            </a:fld>
            <a:endParaRPr lang="en-US"/>
          </a:p>
        </p:txBody>
      </p:sp>
    </p:spTree>
    <p:extLst>
      <p:ext uri="{BB962C8B-B14F-4D97-AF65-F5344CB8AC3E}">
        <p14:creationId xmlns:p14="http://schemas.microsoft.com/office/powerpoint/2010/main" val="2000619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Im</a:t>
            </a:r>
            <a:r>
              <a:rPr lang="en-US" baseline="0" dirty="0" smtClean="0"/>
              <a:t> head of </a:t>
            </a:r>
            <a:r>
              <a:rPr lang="en-US" baseline="0" dirty="0" err="1" smtClean="0"/>
              <a:t>bionformatics</a:t>
            </a:r>
            <a:r>
              <a:rPr lang="en-US" baseline="0" dirty="0" smtClean="0"/>
              <a:t> </a:t>
            </a:r>
            <a:r>
              <a:rPr lang="en-US" dirty="0" smtClean="0"/>
              <a:t>at the Sainsbury Lab,</a:t>
            </a:r>
            <a:r>
              <a:rPr lang="en-US" baseline="0" dirty="0" smtClean="0"/>
              <a:t> in Norwich in the East of England, and we study plant microbe interactions. </a:t>
            </a:r>
            <a:endParaRPr lang="en-US"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6</a:t>
            </a:fld>
            <a:endParaRPr lang="en-US"/>
          </a:p>
        </p:txBody>
      </p:sp>
    </p:spTree>
    <p:extLst>
      <p:ext uri="{BB962C8B-B14F-4D97-AF65-F5344CB8AC3E}">
        <p14:creationId xmlns:p14="http://schemas.microsoft.com/office/powerpoint/2010/main" val="760471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research focus is to bridge the technology and knowledge gap between big industrial level science like genomics and the labs where the expertise is concentrated. We want to help put the bio back in bioinformatics.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7</a:t>
            </a:fld>
            <a:endParaRPr lang="en-US"/>
          </a:p>
        </p:txBody>
      </p:sp>
    </p:spTree>
    <p:extLst>
      <p:ext uri="{BB962C8B-B14F-4D97-AF65-F5344CB8AC3E}">
        <p14:creationId xmlns:p14="http://schemas.microsoft.com/office/powerpoint/2010/main" val="2555543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big question we’re looking at in our group – How do you kick off a new project without</a:t>
            </a:r>
            <a:r>
              <a:rPr lang="en-US" baseline="0" dirty="0" smtClean="0"/>
              <a:t> front loaded funding – How do you get the genomics resource for a brand new pathogen no-one has any knowledge about?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8</a:t>
            </a:fld>
            <a:endParaRPr lang="en-US"/>
          </a:p>
        </p:txBody>
      </p:sp>
    </p:spTree>
    <p:extLst>
      <p:ext uri="{BB962C8B-B14F-4D97-AF65-F5344CB8AC3E}">
        <p14:creationId xmlns:p14="http://schemas.microsoft.com/office/powerpoint/2010/main" val="1558228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way is to take</a:t>
            </a:r>
            <a:r>
              <a:rPr lang="en-US" baseline="0" dirty="0" smtClean="0"/>
              <a:t> a cue from the open source software world and ideas from open access databases.</a:t>
            </a:r>
          </a:p>
          <a:p>
            <a:endParaRPr lang="en-US" baseline="0" dirty="0" smtClean="0"/>
          </a:p>
          <a:p>
            <a:r>
              <a:rPr lang="en-US" baseline="0" dirty="0" smtClean="0"/>
              <a:t>This is a world where every piece of information remains available to anyone at any time, and the people contributing or using feel an intrinsic value in contributing to the over-all goals of the project. </a:t>
            </a:r>
          </a:p>
          <a:p>
            <a:endParaRPr lang="en-US" baseline="0" dirty="0" smtClean="0"/>
          </a:p>
          <a:p>
            <a:r>
              <a:rPr lang="en-US" baseline="0" dirty="0" smtClean="0"/>
              <a:t>And this isn’t a model we really have in science -  normally we have to wait for funding of relatively isolated groups on specific projects and then, </a:t>
            </a:r>
          </a:p>
          <a:p>
            <a:r>
              <a:rPr lang="en-US" baseline="0" dirty="0" smtClean="0"/>
              <a:t>because we are relying on high profile publications to get further funding we sit on results which makes the cycle worse.</a:t>
            </a:r>
          </a:p>
          <a:p>
            <a:endParaRPr lang="en-US" baseline="0" dirty="0" smtClean="0"/>
          </a:p>
          <a:p>
            <a:r>
              <a:rPr lang="en-US" baseline="0" dirty="0" smtClean="0"/>
              <a:t>and release data only when we’ve finished our own analyses and are ready to publish. </a:t>
            </a:r>
          </a:p>
          <a:p>
            <a:endParaRPr lang="en-US" dirty="0" smtClean="0"/>
          </a:p>
          <a:p>
            <a:r>
              <a:rPr lang="en-US" dirty="0" smtClean="0"/>
              <a:t>We</a:t>
            </a:r>
            <a:r>
              <a:rPr lang="en-US" baseline="0" dirty="0" smtClean="0"/>
              <a:t> can </a:t>
            </a:r>
            <a:r>
              <a:rPr lang="en-US" baseline="0" dirty="0" err="1" smtClean="0"/>
              <a:t>kickstart</a:t>
            </a:r>
            <a:r>
              <a:rPr lang="en-US" baseline="0" dirty="0" smtClean="0"/>
              <a:t> knowledge by making whatever data we can generate and can find instantly available, even before it is </a:t>
            </a:r>
            <a:r>
              <a:rPr lang="en-US" baseline="0" dirty="0" err="1" smtClean="0"/>
              <a:t>analysed</a:t>
            </a:r>
            <a:r>
              <a:rPr lang="en-US" baseline="0" dirty="0" smtClean="0"/>
              <a:t>, and let whoever can help, do what they </a:t>
            </a:r>
            <a:r>
              <a:rPr lang="en-US" baseline="0" dirty="0" smtClean="0"/>
              <a:t>can</a:t>
            </a:r>
          </a:p>
          <a:p>
            <a:endParaRPr lang="en-US" baseline="0" dirty="0" smtClean="0"/>
          </a:p>
          <a:p>
            <a:r>
              <a:rPr lang="en-US" baseline="0" dirty="0" smtClean="0"/>
              <a:t>The practical upshot of this is valuable data gets to many more people who can deal with it much more quickly and more is learned quickly.</a:t>
            </a:r>
          </a:p>
          <a:p>
            <a:endParaRPr lang="en-US" baseline="0" dirty="0" smtClean="0"/>
          </a:p>
          <a:p>
            <a:r>
              <a:rPr lang="en-US" baseline="0" dirty="0" smtClean="0"/>
              <a:t>We got a great chance to apply this sharing principle for emergent pathogens a couple of years ago </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9</a:t>
            </a:fld>
            <a:endParaRPr lang="en-US"/>
          </a:p>
        </p:txBody>
      </p:sp>
    </p:spTree>
    <p:extLst>
      <p:ext uri="{BB962C8B-B14F-4D97-AF65-F5344CB8AC3E}">
        <p14:creationId xmlns:p14="http://schemas.microsoft.com/office/powerpoint/2010/main" val="3258055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60970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394568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59805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313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43965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2E0D6F8-59C1-CD48-92E2-FB4504148FFE}" type="datetimeFigureOut">
              <a:rPr lang="en-US" smtClean="0"/>
              <a:t>30/01/15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716146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2E0D6F8-59C1-CD48-92E2-FB4504148FFE}" type="datetimeFigureOut">
              <a:rPr lang="en-US" smtClean="0"/>
              <a:t>30/01/15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49807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2E0D6F8-59C1-CD48-92E2-FB4504148FFE}" type="datetimeFigureOut">
              <a:rPr lang="en-US" smtClean="0"/>
              <a:t>30/01/15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702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0D6F8-59C1-CD48-92E2-FB4504148FFE}" type="datetimeFigureOut">
              <a:rPr lang="en-US" smtClean="0"/>
              <a:t>30/01/15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487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30/01/15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1460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30/01/15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8515710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0D6F8-59C1-CD48-92E2-FB4504148FFE}" type="datetimeFigureOut">
              <a:rPr lang="en-US" smtClean="0"/>
              <a:t>30/01/15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D4DD48-84DC-FD41-BDC0-51C772871918}" type="slidenum">
              <a:rPr lang="en-US" smtClean="0"/>
              <a:t>‹#›</a:t>
            </a:fld>
            <a:endParaRPr lang="en-US"/>
          </a:p>
        </p:txBody>
      </p:sp>
    </p:spTree>
    <p:extLst>
      <p:ext uri="{BB962C8B-B14F-4D97-AF65-F5344CB8AC3E}">
        <p14:creationId xmlns:p14="http://schemas.microsoft.com/office/powerpoint/2010/main" val="322180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Lucida Sans"/>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Lucida Sans"/>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Lucida Sans"/>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ucida Sans"/>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6.tiff"/></Relationships>
</file>

<file path=ppt/slides/_rels/slide17.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emf"/></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gif"/></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8.jp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hyperlink" Target="http://www.fera.defra.gov.uk/" TargetMode="External"/><Relationship Id="rId8" Type="http://schemas.openxmlformats.org/officeDocument/2006/relationships/image" Target="../media/image64.gif"/><Relationship Id="rId9" Type="http://schemas.openxmlformats.org/officeDocument/2006/relationships/image" Target="../media/image65.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jpg"/><Relationship Id="rId6" Type="http://schemas.openxmlformats.org/officeDocument/2006/relationships/image" Target="../media/image11.jpg"/><Relationship Id="rId7" Type="http://schemas.openxmlformats.org/officeDocument/2006/relationships/image" Target="../media/image12.jpg"/><Relationship Id="rId8"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6268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
        <p:nvSpPr>
          <p:cNvPr id="6" name="Rectangle 5"/>
          <p:cNvSpPr/>
          <p:nvPr/>
        </p:nvSpPr>
        <p:spPr>
          <a:xfrm>
            <a:off x="0" y="6045200"/>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Ash / Fresno (</a:t>
            </a:r>
            <a:r>
              <a:rPr lang="en-US" sz="3600" i="1" dirty="0" err="1" smtClean="0">
                <a:latin typeface="Helvetica"/>
                <a:cs typeface="Helvetica"/>
              </a:rPr>
              <a:t>Fraxinus</a:t>
            </a:r>
            <a:r>
              <a:rPr lang="en-US" sz="3600" i="1" dirty="0" smtClean="0">
                <a:latin typeface="Helvetica"/>
                <a:cs typeface="Helvetica"/>
              </a:rPr>
              <a:t> excelsior)</a:t>
            </a:r>
            <a:endParaRPr lang="en-US" sz="3600" dirty="0" smtClean="0">
              <a:latin typeface="Helvetica"/>
              <a:cs typeface="Helvetica"/>
            </a:endParaRPr>
          </a:p>
        </p:txBody>
      </p:sp>
    </p:spTree>
    <p:extLst>
      <p:ext uri="{BB962C8B-B14F-4D97-AF65-F5344CB8AC3E}">
        <p14:creationId xmlns:p14="http://schemas.microsoft.com/office/powerpoint/2010/main" val="221740876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1808016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197800610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Tree>
    <p:extLst>
      <p:ext uri="{BB962C8B-B14F-4D97-AF65-F5344CB8AC3E}">
        <p14:creationId xmlns:p14="http://schemas.microsoft.com/office/powerpoint/2010/main" val="19985948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383705750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Genomics – a group activity </a:t>
            </a:r>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99190546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032"/>
            <a:ext cx="9144000" cy="4983737"/>
          </a:xfrm>
          <a:prstGeom prst="rect">
            <a:avLst/>
          </a:prstGeom>
        </p:spPr>
      </p:pic>
      <p:sp>
        <p:nvSpPr>
          <p:cNvPr id="11" name="Rectangle 10"/>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endParaRPr lang="en-US" sz="3600" dirty="0" smtClean="0">
              <a:latin typeface="Helvetica"/>
              <a:cs typeface="Helvetica"/>
            </a:endParaRPr>
          </a:p>
          <a:p>
            <a:pPr algn="ctr"/>
            <a:r>
              <a:rPr lang="en-US" dirty="0" smtClean="0">
                <a:latin typeface="Helvetica"/>
                <a:cs typeface="Helvetica"/>
              </a:rPr>
              <a:t>Open Source Distributed Genome Annotator and Browser</a:t>
            </a:r>
            <a:endParaRPr lang="en-US" dirty="0">
              <a:latin typeface="Helvetica"/>
              <a:cs typeface="Helvetica"/>
            </a:endParaRPr>
          </a:p>
        </p:txBody>
      </p:sp>
    </p:spTree>
    <p:extLst>
      <p:ext uri="{BB962C8B-B14F-4D97-AF65-F5344CB8AC3E}">
        <p14:creationId xmlns:p14="http://schemas.microsoft.com/office/powerpoint/2010/main" val="232599853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032"/>
            <a:ext cx="9144000" cy="4983737"/>
          </a:xfrm>
          <a:prstGeom prst="rect">
            <a:avLst/>
          </a:prstGeom>
        </p:spPr>
      </p:pic>
      <p:sp>
        <p:nvSpPr>
          <p:cNvPr id="11" name="Rectangle 10"/>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endParaRPr lang="en-US" sz="3600" dirty="0" smtClean="0">
              <a:latin typeface="Helvetica"/>
              <a:cs typeface="Helvetica"/>
            </a:endParaRPr>
          </a:p>
          <a:p>
            <a:pPr algn="ctr"/>
            <a:r>
              <a:rPr lang="en-US" dirty="0" smtClean="0">
                <a:latin typeface="Helvetica"/>
                <a:cs typeface="Helvetica"/>
              </a:rPr>
              <a:t>Open Source Distributed Genome Annotator and Browser</a:t>
            </a:r>
            <a:endParaRPr lang="en-US" dirty="0">
              <a:latin typeface="Helvetica"/>
              <a:cs typeface="Helvetica"/>
            </a:endParaRPr>
          </a:p>
        </p:txBody>
      </p:sp>
      <p:grpSp>
        <p:nvGrpSpPr>
          <p:cNvPr id="4" name="Group 3"/>
          <p:cNvGrpSpPr/>
          <p:nvPr/>
        </p:nvGrpSpPr>
        <p:grpSpPr>
          <a:xfrm>
            <a:off x="1378070" y="2201810"/>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spTree>
    <p:extLst>
      <p:ext uri="{BB962C8B-B14F-4D97-AF65-F5344CB8AC3E}">
        <p14:creationId xmlns:p14="http://schemas.microsoft.com/office/powerpoint/2010/main" val="170464063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89594658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edle-in-a-haystack-tom-mc-nema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24950"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identify </a:t>
            </a:r>
            <a:r>
              <a:rPr lang="en-US" sz="3600" i="1" dirty="0" smtClean="0">
                <a:latin typeface="Helvetica"/>
                <a:cs typeface="Helvetica"/>
              </a:rPr>
              <a:t>causative </a:t>
            </a:r>
            <a:r>
              <a:rPr lang="en-US" sz="3600" dirty="0" smtClean="0">
                <a:latin typeface="Helvetica"/>
                <a:cs typeface="Helvetica"/>
              </a:rPr>
              <a:t>mutations without a reference genome?</a:t>
            </a:r>
          </a:p>
        </p:txBody>
      </p:sp>
    </p:spTree>
    <p:extLst>
      <p:ext uri="{BB962C8B-B14F-4D97-AF65-F5344CB8AC3E}">
        <p14:creationId xmlns:p14="http://schemas.microsoft.com/office/powerpoint/2010/main" val="188393763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ello_my_name_is_sticker_by_trexweb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1927464" y="2638404"/>
            <a:ext cx="5160788" cy="3046988"/>
          </a:xfrm>
          <a:prstGeom prst="rect">
            <a:avLst/>
          </a:prstGeom>
          <a:noFill/>
        </p:spPr>
        <p:txBody>
          <a:bodyPr wrap="none" rtlCol="0">
            <a:spAutoFit/>
          </a:bodyPr>
          <a:lstStyle/>
          <a:p>
            <a:pPr algn="ctr"/>
            <a:r>
              <a:rPr lang="en-US" sz="9600" dirty="0" smtClean="0">
                <a:latin typeface="Comic Sans MS"/>
                <a:cs typeface="Comic Sans MS"/>
              </a:rPr>
              <a:t>Dan </a:t>
            </a:r>
          </a:p>
          <a:p>
            <a:pPr algn="ctr"/>
            <a:r>
              <a:rPr lang="en-US" sz="9600" dirty="0" smtClean="0">
                <a:latin typeface="Comic Sans MS"/>
                <a:cs typeface="Comic Sans MS"/>
              </a:rPr>
              <a:t>MacLean</a:t>
            </a:r>
            <a:endParaRPr lang="en-US" sz="9600" dirty="0">
              <a:latin typeface="Comic Sans MS"/>
              <a:cs typeface="Comic Sans MS"/>
            </a:endParaRPr>
          </a:p>
        </p:txBody>
      </p:sp>
    </p:spTree>
    <p:extLst>
      <p:ext uri="{BB962C8B-B14F-4D97-AF65-F5344CB8AC3E}">
        <p14:creationId xmlns:p14="http://schemas.microsoft.com/office/powerpoint/2010/main" val="119432361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bble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91" y="4508854"/>
            <a:ext cx="6882581" cy="2188642"/>
          </a:xfrm>
          <a:prstGeom prst="rect">
            <a:avLst/>
          </a:prstGeom>
        </p:spPr>
      </p:pic>
      <p:sp>
        <p:nvSpPr>
          <p:cNvPr id="11" name="Rectangle 10"/>
          <p:cNvSpPr/>
          <p:nvPr/>
        </p:nvSpPr>
        <p:spPr>
          <a:xfrm>
            <a:off x="0" y="14716"/>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SNPs are “bubbles” in an assembly</a:t>
            </a:r>
            <a:endParaRPr lang="en-US" sz="3600" dirty="0" smtClean="0">
              <a:latin typeface="Helvetica"/>
              <a:cs typeface="Helvetica"/>
            </a:endParaRPr>
          </a:p>
        </p:txBody>
      </p:sp>
      <p:sp>
        <p:nvSpPr>
          <p:cNvPr id="5" name="Oval 4"/>
          <p:cNvSpPr/>
          <p:nvPr/>
        </p:nvSpPr>
        <p:spPr bwMode="auto">
          <a:xfrm>
            <a:off x="306338" y="1476994"/>
            <a:ext cx="549275"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200" b="1" dirty="0">
                <a:solidFill>
                  <a:srgbClr val="0000FF"/>
                </a:solidFill>
                <a:latin typeface="Arial"/>
                <a:cs typeface="Arial"/>
              </a:rPr>
              <a:t>CGA</a:t>
            </a:r>
          </a:p>
        </p:txBody>
      </p:sp>
      <p:sp>
        <p:nvSpPr>
          <p:cNvPr id="7" name="Oval 6"/>
          <p:cNvSpPr/>
          <p:nvPr/>
        </p:nvSpPr>
        <p:spPr bwMode="auto">
          <a:xfrm>
            <a:off x="1287413" y="1476994"/>
            <a:ext cx="550863"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GAT</a:t>
            </a:r>
          </a:p>
        </p:txBody>
      </p:sp>
      <p:sp>
        <p:nvSpPr>
          <p:cNvPr id="9" name="Oval 8"/>
          <p:cNvSpPr/>
          <p:nvPr/>
        </p:nvSpPr>
        <p:spPr bwMode="auto">
          <a:xfrm>
            <a:off x="2254201" y="1481757"/>
            <a:ext cx="549275"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ATT</a:t>
            </a:r>
          </a:p>
        </p:txBody>
      </p:sp>
      <p:sp>
        <p:nvSpPr>
          <p:cNvPr id="10" name="Oval 9"/>
          <p:cNvSpPr/>
          <p:nvPr/>
        </p:nvSpPr>
        <p:spPr bwMode="auto">
          <a:xfrm>
            <a:off x="3219401" y="1481757"/>
            <a:ext cx="550862"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TTC</a:t>
            </a:r>
          </a:p>
        </p:txBody>
      </p:sp>
      <p:sp>
        <p:nvSpPr>
          <p:cNvPr id="12" name="Oval 11"/>
          <p:cNvSpPr/>
          <p:nvPr/>
        </p:nvSpPr>
        <p:spPr bwMode="auto">
          <a:xfrm>
            <a:off x="418618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TCT</a:t>
            </a:r>
          </a:p>
        </p:txBody>
      </p:sp>
      <p:sp>
        <p:nvSpPr>
          <p:cNvPr id="13" name="Oval 12"/>
          <p:cNvSpPr/>
          <p:nvPr/>
        </p:nvSpPr>
        <p:spPr bwMode="auto">
          <a:xfrm>
            <a:off x="515138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CTA</a:t>
            </a:r>
          </a:p>
        </p:txBody>
      </p:sp>
      <p:sp>
        <p:nvSpPr>
          <p:cNvPr id="14" name="Oval 13"/>
          <p:cNvSpPr/>
          <p:nvPr/>
        </p:nvSpPr>
        <p:spPr bwMode="auto">
          <a:xfrm>
            <a:off x="612293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TAA</a:t>
            </a:r>
          </a:p>
        </p:txBody>
      </p:sp>
      <p:sp>
        <p:nvSpPr>
          <p:cNvPr id="15" name="Oval 14"/>
          <p:cNvSpPr/>
          <p:nvPr/>
        </p:nvSpPr>
        <p:spPr bwMode="auto">
          <a:xfrm>
            <a:off x="708813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AAG</a:t>
            </a:r>
          </a:p>
        </p:txBody>
      </p:sp>
      <p:sp>
        <p:nvSpPr>
          <p:cNvPr id="16" name="Oval 15"/>
          <p:cNvSpPr/>
          <p:nvPr/>
        </p:nvSpPr>
        <p:spPr bwMode="auto">
          <a:xfrm>
            <a:off x="8054926"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AGT</a:t>
            </a:r>
          </a:p>
        </p:txBody>
      </p:sp>
      <p:cxnSp>
        <p:nvCxnSpPr>
          <p:cNvPr id="17" name="Straight Arrow Connector 16"/>
          <p:cNvCxnSpPr/>
          <p:nvPr/>
        </p:nvCxnSpPr>
        <p:spPr>
          <a:xfrm>
            <a:off x="47354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702251" y="1754807"/>
            <a:ext cx="420687"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67221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639001"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55613" y="1751632"/>
            <a:ext cx="431800" cy="317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838276" y="1751632"/>
            <a:ext cx="415925" cy="4762"/>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03476" y="1756394"/>
            <a:ext cx="415925" cy="15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37702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5"/>
          <p:cNvSpPr txBox="1">
            <a:spLocks noChangeArrowheads="1"/>
          </p:cNvSpPr>
          <p:nvPr/>
        </p:nvSpPr>
        <p:spPr bwMode="auto">
          <a:xfrm>
            <a:off x="43830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6" name="TextBox 26"/>
          <p:cNvSpPr txBox="1">
            <a:spLocks noChangeArrowheads="1"/>
          </p:cNvSpPr>
          <p:nvPr/>
        </p:nvSpPr>
        <p:spPr bwMode="auto">
          <a:xfrm>
            <a:off x="3417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7" name="TextBox 27"/>
          <p:cNvSpPr txBox="1">
            <a:spLocks noChangeArrowheads="1"/>
          </p:cNvSpPr>
          <p:nvPr/>
        </p:nvSpPr>
        <p:spPr bwMode="auto">
          <a:xfrm>
            <a:off x="2439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8" name="TextBox 29"/>
          <p:cNvSpPr txBox="1">
            <a:spLocks noChangeArrowheads="1"/>
          </p:cNvSpPr>
          <p:nvPr/>
        </p:nvSpPr>
        <p:spPr bwMode="auto">
          <a:xfrm>
            <a:off x="14874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9" name="TextBox 30"/>
          <p:cNvSpPr txBox="1">
            <a:spLocks noChangeArrowheads="1"/>
          </p:cNvSpPr>
          <p:nvPr/>
        </p:nvSpPr>
        <p:spPr bwMode="auto">
          <a:xfrm>
            <a:off x="5095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0" name="TextBox 31"/>
          <p:cNvSpPr txBox="1">
            <a:spLocks noChangeArrowheads="1"/>
          </p:cNvSpPr>
          <p:nvPr/>
        </p:nvSpPr>
        <p:spPr bwMode="auto">
          <a:xfrm>
            <a:off x="82692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1" name="TextBox 32"/>
          <p:cNvSpPr txBox="1">
            <a:spLocks noChangeArrowheads="1"/>
          </p:cNvSpPr>
          <p:nvPr/>
        </p:nvSpPr>
        <p:spPr bwMode="auto">
          <a:xfrm>
            <a:off x="72913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2" name="TextBox 33"/>
          <p:cNvSpPr txBox="1">
            <a:spLocks noChangeArrowheads="1"/>
          </p:cNvSpPr>
          <p:nvPr/>
        </p:nvSpPr>
        <p:spPr bwMode="auto">
          <a:xfrm>
            <a:off x="6338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3" name="TextBox 34"/>
          <p:cNvSpPr txBox="1">
            <a:spLocks noChangeArrowheads="1"/>
          </p:cNvSpPr>
          <p:nvPr/>
        </p:nvSpPr>
        <p:spPr bwMode="auto">
          <a:xfrm>
            <a:off x="5360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34" name="TextBox 45"/>
          <p:cNvSpPr txBox="1">
            <a:spLocks noChangeArrowheads="1"/>
          </p:cNvSpPr>
          <p:nvPr/>
        </p:nvSpPr>
        <p:spPr bwMode="auto">
          <a:xfrm>
            <a:off x="76469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5" name="TextBox 46"/>
          <p:cNvSpPr txBox="1">
            <a:spLocks noChangeArrowheads="1"/>
          </p:cNvSpPr>
          <p:nvPr/>
        </p:nvSpPr>
        <p:spPr bwMode="auto">
          <a:xfrm>
            <a:off x="6669038" y="15023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36" name="TextBox 47"/>
          <p:cNvSpPr txBox="1">
            <a:spLocks noChangeArrowheads="1"/>
          </p:cNvSpPr>
          <p:nvPr/>
        </p:nvSpPr>
        <p:spPr bwMode="auto">
          <a:xfrm>
            <a:off x="57165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7" name="TextBox 48"/>
          <p:cNvSpPr txBox="1">
            <a:spLocks noChangeArrowheads="1"/>
          </p:cNvSpPr>
          <p:nvPr/>
        </p:nvSpPr>
        <p:spPr bwMode="auto">
          <a:xfrm>
            <a:off x="47513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8" name="TextBox 50"/>
          <p:cNvSpPr txBox="1">
            <a:spLocks noChangeArrowheads="1"/>
          </p:cNvSpPr>
          <p:nvPr/>
        </p:nvSpPr>
        <p:spPr bwMode="auto">
          <a:xfrm>
            <a:off x="37734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9" name="TextBox 51"/>
          <p:cNvSpPr txBox="1">
            <a:spLocks noChangeArrowheads="1"/>
          </p:cNvSpPr>
          <p:nvPr/>
        </p:nvSpPr>
        <p:spPr bwMode="auto">
          <a:xfrm>
            <a:off x="2820938" y="1489694"/>
            <a:ext cx="3143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C</a:t>
            </a:r>
          </a:p>
        </p:txBody>
      </p:sp>
      <p:sp>
        <p:nvSpPr>
          <p:cNvPr id="40" name="TextBox 52"/>
          <p:cNvSpPr txBox="1">
            <a:spLocks noChangeArrowheads="1"/>
          </p:cNvSpPr>
          <p:nvPr/>
        </p:nvSpPr>
        <p:spPr bwMode="auto">
          <a:xfrm>
            <a:off x="18557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1" name="TextBox 53"/>
          <p:cNvSpPr txBox="1">
            <a:spLocks noChangeArrowheads="1"/>
          </p:cNvSpPr>
          <p:nvPr/>
        </p:nvSpPr>
        <p:spPr bwMode="auto">
          <a:xfrm>
            <a:off x="877838" y="14769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2" name="Oval 41"/>
          <p:cNvSpPr/>
          <p:nvPr/>
        </p:nvSpPr>
        <p:spPr bwMode="auto">
          <a:xfrm>
            <a:off x="3219401" y="2504107"/>
            <a:ext cx="550862"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TTG</a:t>
            </a:r>
          </a:p>
        </p:txBody>
      </p:sp>
      <p:sp>
        <p:nvSpPr>
          <p:cNvPr id="43" name="Oval 42"/>
          <p:cNvSpPr/>
          <p:nvPr/>
        </p:nvSpPr>
        <p:spPr bwMode="auto">
          <a:xfrm>
            <a:off x="4186188" y="2504107"/>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TGT</a:t>
            </a:r>
          </a:p>
        </p:txBody>
      </p:sp>
      <p:sp>
        <p:nvSpPr>
          <p:cNvPr id="44" name="Oval 43"/>
          <p:cNvSpPr/>
          <p:nvPr/>
        </p:nvSpPr>
        <p:spPr bwMode="auto">
          <a:xfrm>
            <a:off x="5151388" y="2504107"/>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a:solidFill>
                  <a:srgbClr val="0000FF"/>
                </a:solidFill>
                <a:latin typeface="Arial"/>
                <a:cs typeface="Arial"/>
              </a:rPr>
              <a:t>GTA</a:t>
            </a:r>
          </a:p>
        </p:txBody>
      </p:sp>
      <p:cxnSp>
        <p:nvCxnSpPr>
          <p:cNvPr id="45" name="Straight Arrow Connector 44"/>
          <p:cNvCxnSpPr>
            <a:stCxn id="42" idx="6"/>
            <a:endCxn id="43" idx="2"/>
          </p:cNvCxnSpPr>
          <p:nvPr/>
        </p:nvCxnSpPr>
        <p:spPr>
          <a:xfrm>
            <a:off x="37702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3" idx="6"/>
            <a:endCxn id="44" idx="2"/>
          </p:cNvCxnSpPr>
          <p:nvPr/>
        </p:nvCxnSpPr>
        <p:spPr>
          <a:xfrm>
            <a:off x="47354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42" idx="1"/>
          </p:cNvCxnSpPr>
          <p:nvPr/>
        </p:nvCxnSpPr>
        <p:spPr>
          <a:xfrm rot="16200000" flipH="1">
            <a:off x="2693938" y="1978644"/>
            <a:ext cx="635000" cy="577850"/>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4" idx="6"/>
          </p:cNvCxnSpPr>
          <p:nvPr/>
        </p:nvCxnSpPr>
        <p:spPr>
          <a:xfrm flipV="1">
            <a:off x="5702251" y="2029444"/>
            <a:ext cx="695325" cy="7508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TextBox 61"/>
          <p:cNvSpPr txBox="1">
            <a:spLocks noChangeArrowheads="1"/>
          </p:cNvSpPr>
          <p:nvPr/>
        </p:nvSpPr>
        <p:spPr bwMode="auto">
          <a:xfrm>
            <a:off x="2757438" y="21881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50" name="TextBox 62"/>
          <p:cNvSpPr txBox="1">
            <a:spLocks noChangeArrowheads="1"/>
          </p:cNvSpPr>
          <p:nvPr/>
        </p:nvSpPr>
        <p:spPr bwMode="auto">
          <a:xfrm>
            <a:off x="3798838" y="2505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51" name="TextBox 63"/>
          <p:cNvSpPr txBox="1">
            <a:spLocks noChangeArrowheads="1"/>
          </p:cNvSpPr>
          <p:nvPr/>
        </p:nvSpPr>
        <p:spPr bwMode="auto">
          <a:xfrm>
            <a:off x="4776738" y="2505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2" name="TextBox 64"/>
          <p:cNvSpPr txBox="1">
            <a:spLocks noChangeArrowheads="1"/>
          </p:cNvSpPr>
          <p:nvPr/>
        </p:nvSpPr>
        <p:spPr bwMode="auto">
          <a:xfrm>
            <a:off x="5754638" y="21754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3" name="TextBox 66"/>
          <p:cNvSpPr txBox="1">
            <a:spLocks noChangeArrowheads="1"/>
          </p:cNvSpPr>
          <p:nvPr/>
        </p:nvSpPr>
        <p:spPr bwMode="auto">
          <a:xfrm>
            <a:off x="53482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4" name="TextBox 67"/>
          <p:cNvSpPr txBox="1">
            <a:spLocks noChangeArrowheads="1"/>
          </p:cNvSpPr>
          <p:nvPr/>
        </p:nvSpPr>
        <p:spPr bwMode="auto">
          <a:xfrm>
            <a:off x="43957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5" name="TextBox 68"/>
          <p:cNvSpPr txBox="1">
            <a:spLocks noChangeArrowheads="1"/>
          </p:cNvSpPr>
          <p:nvPr/>
        </p:nvSpPr>
        <p:spPr bwMode="auto">
          <a:xfrm>
            <a:off x="34178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6" name="Rectangle 54"/>
          <p:cNvSpPr>
            <a:spLocks noChangeArrowheads="1"/>
          </p:cNvSpPr>
          <p:nvPr/>
        </p:nvSpPr>
        <p:spPr bwMode="auto">
          <a:xfrm>
            <a:off x="3082184" y="3088042"/>
            <a:ext cx="2894012"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C</a:t>
            </a:r>
            <a:r>
              <a:rPr lang="en-US" sz="3200" dirty="0">
                <a:solidFill>
                  <a:srgbClr val="000000"/>
                </a:solidFill>
                <a:latin typeface="Courier New" charset="0"/>
                <a:cs typeface="Courier New" charset="0"/>
              </a:rPr>
              <a:t>TAAGT</a:t>
            </a:r>
          </a:p>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G</a:t>
            </a:r>
            <a:r>
              <a:rPr lang="en-US" sz="3200" dirty="0">
                <a:solidFill>
                  <a:srgbClr val="000000"/>
                </a:solidFill>
                <a:latin typeface="Courier New" charset="0"/>
                <a:cs typeface="Courier New" charset="0"/>
              </a:rPr>
              <a:t>TAAGT</a:t>
            </a:r>
          </a:p>
        </p:txBody>
      </p:sp>
    </p:spTree>
    <p:extLst>
      <p:ext uri="{BB962C8B-B14F-4D97-AF65-F5344CB8AC3E}">
        <p14:creationId xmlns:p14="http://schemas.microsoft.com/office/powerpoint/2010/main" val="272805436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63033" y="1244677"/>
            <a:ext cx="7610967" cy="1015663"/>
          </a:xfrm>
          <a:prstGeom prst="rect">
            <a:avLst/>
          </a:prstGeom>
          <a:noFill/>
        </p:spPr>
        <p:txBody>
          <a:bodyPr wrap="square" rtlCol="0">
            <a:spAutoFit/>
          </a:bodyPr>
          <a:lstStyle/>
          <a:p>
            <a:r>
              <a:rPr lang="en-US" sz="2000" dirty="0" smtClean="0"/>
              <a:t>Method for deciding which bubbles are real SNPs</a:t>
            </a:r>
          </a:p>
          <a:p>
            <a:r>
              <a:rPr lang="en-US" sz="2000" dirty="0" smtClean="0"/>
              <a:t>Six bubble/</a:t>
            </a:r>
            <a:r>
              <a:rPr lang="en-US" sz="2000" dirty="0" err="1" smtClean="0"/>
              <a:t>kmer</a:t>
            </a:r>
            <a:r>
              <a:rPr lang="en-US" sz="2000" dirty="0" smtClean="0"/>
              <a:t> attributes</a:t>
            </a:r>
          </a:p>
          <a:p>
            <a:endParaRPr lang="en-US" sz="2000" dirty="0"/>
          </a:p>
        </p:txBody>
      </p:sp>
      <p:pic>
        <p:nvPicPr>
          <p:cNvPr id="3" name="Picture 2" descr="Fig_4.pdf"/>
          <p:cNvPicPr>
            <a:picLocks noChangeAspect="1"/>
          </p:cNvPicPr>
          <p:nvPr/>
        </p:nvPicPr>
        <p:blipFill rotWithShape="1">
          <a:blip r:embed="rId3">
            <a:extLst>
              <a:ext uri="{28A0092B-C50C-407E-A947-70E740481C1C}">
                <a14:useLocalDpi xmlns:a14="http://schemas.microsoft.com/office/drawing/2010/main" val="0"/>
              </a:ext>
            </a:extLst>
          </a:blip>
          <a:srcRect b="49420"/>
          <a:stretch/>
        </p:blipFill>
        <p:spPr>
          <a:xfrm>
            <a:off x="550923" y="2068565"/>
            <a:ext cx="8320784" cy="3969301"/>
          </a:xfrm>
          <a:prstGeom prst="rect">
            <a:avLst/>
          </a:prstGeom>
        </p:spPr>
      </p:pic>
      <p:sp>
        <p:nvSpPr>
          <p:cNvPr id="9" name="TextBox 8"/>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Which are the real SNPs?</a:t>
            </a:r>
            <a:endParaRPr lang="en-US" dirty="0">
              <a:latin typeface="Helvetica"/>
              <a:cs typeface="Helvetica"/>
            </a:endParaRPr>
          </a:p>
        </p:txBody>
      </p:sp>
    </p:spTree>
    <p:extLst>
      <p:ext uri="{BB962C8B-B14F-4D97-AF65-F5344CB8AC3E}">
        <p14:creationId xmlns:p14="http://schemas.microsoft.com/office/powerpoint/2010/main" val="353346960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134" y="1267648"/>
            <a:ext cx="6543866" cy="1197249"/>
          </a:xfrm>
        </p:spPr>
        <p:txBody>
          <a:bodyPr>
            <a:noAutofit/>
          </a:bodyPr>
          <a:lstStyle/>
          <a:p>
            <a:r>
              <a:rPr lang="en-US" sz="2400" dirty="0" smtClean="0"/>
              <a:t>Linked SNPs in wild potato resistant to </a:t>
            </a:r>
            <a:r>
              <a:rPr lang="en-US" sz="2400" i="1" dirty="0" err="1" smtClean="0"/>
              <a:t>Phytophthora</a:t>
            </a:r>
            <a:r>
              <a:rPr lang="en-US" sz="2400" i="1" dirty="0" smtClean="0"/>
              <a:t> </a:t>
            </a:r>
            <a:r>
              <a:rPr lang="en-US" sz="2400" i="1" dirty="0" err="1" smtClean="0"/>
              <a:t>infestans</a:t>
            </a:r>
            <a:endParaRPr lang="en-US" sz="2400" i="1" dirty="0"/>
          </a:p>
        </p:txBody>
      </p:sp>
      <p:pic>
        <p:nvPicPr>
          <p:cNvPr id="4" name="Picture 3" descr="Fig_5.png"/>
          <p:cNvPicPr>
            <a:picLocks noChangeAspect="1"/>
          </p:cNvPicPr>
          <p:nvPr/>
        </p:nvPicPr>
        <p:blipFill rotWithShape="1">
          <a:blip r:embed="rId3">
            <a:extLst>
              <a:ext uri="{28A0092B-C50C-407E-A947-70E740481C1C}">
                <a14:useLocalDpi xmlns:a14="http://schemas.microsoft.com/office/drawing/2010/main" val="0"/>
              </a:ext>
            </a:extLst>
          </a:blip>
          <a:srcRect l="39857" t="15925" r="19485" b="65486"/>
          <a:stretch/>
        </p:blipFill>
        <p:spPr>
          <a:xfrm>
            <a:off x="-1075" y="3354929"/>
            <a:ext cx="4773393" cy="3152165"/>
          </a:xfrm>
          <a:prstGeom prst="rect">
            <a:avLst/>
          </a:prstGeom>
        </p:spPr>
      </p:pic>
      <p:sp>
        <p:nvSpPr>
          <p:cNvPr id="5" name="TextBox 4"/>
          <p:cNvSpPr txBox="1"/>
          <p:nvPr/>
        </p:nvSpPr>
        <p:spPr>
          <a:xfrm>
            <a:off x="3238500" y="3449071"/>
            <a:ext cx="4962955" cy="369332"/>
          </a:xfrm>
          <a:prstGeom prst="rect">
            <a:avLst/>
          </a:prstGeom>
          <a:noFill/>
        </p:spPr>
        <p:txBody>
          <a:bodyPr wrap="none" rtlCol="0">
            <a:spAutoFit/>
          </a:bodyPr>
          <a:lstStyle/>
          <a:p>
            <a:r>
              <a:rPr lang="en-US" i="1" dirty="0" err="1" smtClean="0"/>
              <a:t>Solanum</a:t>
            </a:r>
            <a:r>
              <a:rPr lang="en-US" i="1" dirty="0" smtClean="0"/>
              <a:t> </a:t>
            </a:r>
            <a:r>
              <a:rPr lang="en-US" i="1" dirty="0" err="1" smtClean="0"/>
              <a:t>berthaultii</a:t>
            </a:r>
            <a:r>
              <a:rPr lang="en-US" i="1" dirty="0" smtClean="0"/>
              <a:t> (R) x </a:t>
            </a:r>
            <a:r>
              <a:rPr lang="en-US" i="1" dirty="0" err="1" smtClean="0"/>
              <a:t>Solanum</a:t>
            </a:r>
            <a:r>
              <a:rPr lang="en-US" i="1" dirty="0" smtClean="0"/>
              <a:t> </a:t>
            </a:r>
            <a:r>
              <a:rPr lang="en-US" i="1" dirty="0" err="1" smtClean="0"/>
              <a:t>stenotomum</a:t>
            </a:r>
            <a:r>
              <a:rPr lang="en-US" i="1" dirty="0" smtClean="0"/>
              <a:t> (S) </a:t>
            </a:r>
            <a:endParaRPr lang="en-US" i="1" dirty="0"/>
          </a:p>
        </p:txBody>
      </p:sp>
      <p:pic>
        <p:nvPicPr>
          <p:cNvPr id="6" name="Picture 5" descr="ber2_small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5" y="1407929"/>
            <a:ext cx="2184400" cy="2113935"/>
          </a:xfrm>
          <a:prstGeom prst="rect">
            <a:avLst/>
          </a:prstGeom>
        </p:spPr>
      </p:pic>
      <p:sp>
        <p:nvSpPr>
          <p:cNvPr id="11" name="TextBox 10"/>
          <p:cNvSpPr txBox="1"/>
          <p:nvPr/>
        </p:nvSpPr>
        <p:spPr>
          <a:xfrm>
            <a:off x="3235755" y="2431599"/>
            <a:ext cx="5359400" cy="923330"/>
          </a:xfrm>
          <a:prstGeom prst="rect">
            <a:avLst/>
          </a:prstGeom>
          <a:noFill/>
        </p:spPr>
        <p:txBody>
          <a:bodyPr wrap="square" rtlCol="0">
            <a:spAutoFit/>
          </a:bodyPr>
          <a:lstStyle/>
          <a:p>
            <a:r>
              <a:rPr lang="en-US" dirty="0" smtClean="0"/>
              <a:t>F1 Manually scored for resistance</a:t>
            </a:r>
          </a:p>
          <a:p>
            <a:r>
              <a:rPr lang="en-US" dirty="0" smtClean="0"/>
              <a:t>Sequenced </a:t>
            </a:r>
            <a:r>
              <a:rPr lang="en-US" dirty="0" err="1" smtClean="0"/>
              <a:t>normalised</a:t>
            </a:r>
            <a:r>
              <a:rPr lang="en-US" dirty="0" smtClean="0"/>
              <a:t> bulk </a:t>
            </a:r>
            <a:r>
              <a:rPr lang="en-US" dirty="0" err="1" smtClean="0"/>
              <a:t>cDNA</a:t>
            </a:r>
            <a:r>
              <a:rPr lang="en-US" dirty="0" smtClean="0"/>
              <a:t> of 30 R and 30 S</a:t>
            </a:r>
          </a:p>
          <a:p>
            <a:r>
              <a:rPr lang="en-US" dirty="0" smtClean="0"/>
              <a:t>SNPs linked to resistance expected to be 50/50 Het </a:t>
            </a:r>
            <a:endParaRPr lang="en-US" dirty="0"/>
          </a:p>
        </p:txBody>
      </p:sp>
      <p:sp>
        <p:nvSpPr>
          <p:cNvPr id="12" name="TextBox 11"/>
          <p:cNvSpPr txBox="1"/>
          <p:nvPr/>
        </p:nvSpPr>
        <p:spPr>
          <a:xfrm>
            <a:off x="7018536" y="3813314"/>
            <a:ext cx="1830499" cy="707886"/>
          </a:xfrm>
          <a:prstGeom prst="rect">
            <a:avLst/>
          </a:prstGeom>
          <a:noFill/>
        </p:spPr>
        <p:txBody>
          <a:bodyPr wrap="none" rtlCol="0">
            <a:spAutoFit/>
          </a:bodyPr>
          <a:lstStyle/>
          <a:p>
            <a:r>
              <a:rPr lang="en-US" sz="2000" i="1" dirty="0" smtClean="0"/>
              <a:t>Walter </a:t>
            </a:r>
            <a:r>
              <a:rPr lang="en-US" sz="2000" i="1" dirty="0" err="1" smtClean="0"/>
              <a:t>Verweij</a:t>
            </a:r>
            <a:endParaRPr lang="en-US" sz="2000" i="1" dirty="0" smtClean="0"/>
          </a:p>
          <a:p>
            <a:r>
              <a:rPr lang="en-US" sz="2000" i="1" dirty="0" smtClean="0"/>
              <a:t>Jonathan Jones</a:t>
            </a:r>
            <a:endParaRPr lang="en-US" sz="2000" i="1" dirty="0"/>
          </a:p>
        </p:txBody>
      </p:sp>
      <p:graphicFrame>
        <p:nvGraphicFramePr>
          <p:cNvPr id="14" name="Table 13"/>
          <p:cNvGraphicFramePr>
            <a:graphicFrameLocks noGrp="1"/>
          </p:cNvGraphicFramePr>
          <p:nvPr>
            <p:extLst>
              <p:ext uri="{D42A27DB-BD31-4B8C-83A1-F6EECF244321}">
                <p14:modId xmlns:p14="http://schemas.microsoft.com/office/powerpoint/2010/main" val="4283438241"/>
              </p:ext>
            </p:extLst>
          </p:nvPr>
        </p:nvGraphicFramePr>
        <p:xfrm>
          <a:off x="5044192" y="4521200"/>
          <a:ext cx="3746499" cy="1429300"/>
        </p:xfrm>
        <a:graphic>
          <a:graphicData uri="http://schemas.openxmlformats.org/drawingml/2006/table">
            <a:tbl>
              <a:tblPr firstRow="1" bandRow="1">
                <a:tableStyleId>{5C22544A-7EE6-4342-B048-85BDC9FD1C3A}</a:tableStyleId>
              </a:tblPr>
              <a:tblGrid>
                <a:gridCol w="1248833"/>
                <a:gridCol w="1248833"/>
                <a:gridCol w="1248833"/>
              </a:tblGrid>
              <a:tr h="888732">
                <a:tc>
                  <a:txBody>
                    <a:bodyPr/>
                    <a:lstStyle/>
                    <a:p>
                      <a:r>
                        <a:rPr lang="en-US" dirty="0" smtClean="0"/>
                        <a:t>Het Linked SNP</a:t>
                      </a:r>
                      <a:endParaRPr lang="en-US" dirty="0"/>
                    </a:p>
                  </a:txBody>
                  <a:tcPr/>
                </a:tc>
                <a:tc>
                  <a:txBody>
                    <a:bodyPr/>
                    <a:lstStyle/>
                    <a:p>
                      <a:r>
                        <a:rPr lang="en-US" dirty="0" smtClean="0"/>
                        <a:t>Het</a:t>
                      </a:r>
                      <a:r>
                        <a:rPr lang="en-US" baseline="0" dirty="0" smtClean="0"/>
                        <a:t> Unlinked SNP</a:t>
                      </a:r>
                      <a:endParaRPr lang="en-US" dirty="0"/>
                    </a:p>
                  </a:txBody>
                  <a:tcPr/>
                </a:tc>
                <a:tc>
                  <a:txBody>
                    <a:bodyPr/>
                    <a:lstStyle/>
                    <a:p>
                      <a:r>
                        <a:rPr lang="en-US" dirty="0" smtClean="0"/>
                        <a:t>Total</a:t>
                      </a:r>
                      <a:endParaRPr lang="en-US" dirty="0"/>
                    </a:p>
                  </a:txBody>
                  <a:tcPr/>
                </a:tc>
              </a:tr>
              <a:tr h="514901">
                <a:tc>
                  <a:txBody>
                    <a:bodyPr/>
                    <a:lstStyle/>
                    <a:p>
                      <a:r>
                        <a:rPr lang="en-US" dirty="0" smtClean="0"/>
                        <a:t>14/15</a:t>
                      </a:r>
                      <a:endParaRPr lang="en-US" dirty="0"/>
                    </a:p>
                  </a:txBody>
                  <a:tcPr/>
                </a:tc>
                <a:tc>
                  <a:txBody>
                    <a:bodyPr/>
                    <a:lstStyle/>
                    <a:p>
                      <a:r>
                        <a:rPr lang="en-US" dirty="0" smtClean="0"/>
                        <a:t>8/10</a:t>
                      </a:r>
                      <a:endParaRPr lang="en-US" dirty="0"/>
                    </a:p>
                  </a:txBody>
                  <a:tcPr/>
                </a:tc>
                <a:tc>
                  <a:txBody>
                    <a:bodyPr/>
                    <a:lstStyle/>
                    <a:p>
                      <a:r>
                        <a:rPr lang="en-US" dirty="0" smtClean="0"/>
                        <a:t>22/25</a:t>
                      </a:r>
                      <a:endParaRPr lang="en-US" dirty="0"/>
                    </a:p>
                  </a:txBody>
                  <a:tcPr/>
                </a:tc>
              </a:tr>
            </a:tbl>
          </a:graphicData>
        </a:graphic>
      </p:graphicFrame>
      <p:sp>
        <p:nvSpPr>
          <p:cNvPr id="15" name="TextBox 14"/>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Bubbleparse</a:t>
            </a:r>
            <a:r>
              <a:rPr lang="en-US" sz="3600" dirty="0" smtClean="0">
                <a:latin typeface="Helvetica"/>
                <a:cs typeface="Helvetica"/>
              </a:rPr>
              <a:t> finds trait-linked SNPs</a:t>
            </a:r>
            <a:endParaRPr lang="en-US" dirty="0">
              <a:latin typeface="Helvetica"/>
              <a:cs typeface="Helvetica"/>
            </a:endParaRPr>
          </a:p>
        </p:txBody>
      </p:sp>
    </p:spTree>
    <p:extLst>
      <p:ext uri="{BB962C8B-B14F-4D97-AF65-F5344CB8AC3E}">
        <p14:creationId xmlns:p14="http://schemas.microsoft.com/office/powerpoint/2010/main" val="136387508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11" name="Content Placeholder 3" descr="directed.png"/>
          <p:cNvPicPr>
            <a:picLocks noGrp="1" noChangeAspect="1"/>
          </p:cNvPicPr>
          <p:nvPr>
            <p:ph idx="1"/>
          </p:nvPr>
        </p:nvPicPr>
        <p:blipFill rotWithShape="1">
          <a:blip r:embed="rId3"/>
          <a:srcRect l="34700" t="6905" r="7505" b="9383"/>
          <a:stretch/>
        </p:blipFill>
        <p:spPr>
          <a:xfrm>
            <a:off x="474425" y="2168081"/>
            <a:ext cx="3265711" cy="2422293"/>
          </a:xfrm>
          <a:ln>
            <a:noFill/>
          </a:ln>
          <a:effectLst/>
        </p:spPr>
      </p:pic>
      <p:pic>
        <p:nvPicPr>
          <p:cNvPr id="13" name="Content Placeholder 5" descr="cyc1_1.png"/>
          <p:cNvPicPr>
            <a:picLocks noChangeAspect="1"/>
          </p:cNvPicPr>
          <p:nvPr/>
        </p:nvPicPr>
        <p:blipFill>
          <a:blip r:embed="rId4"/>
          <a:stretch>
            <a:fillRect/>
          </a:stretch>
        </p:blipFill>
        <p:spPr>
          <a:xfrm>
            <a:off x="7006424" y="2201640"/>
            <a:ext cx="1029719" cy="1911281"/>
          </a:xfrm>
          <a:prstGeom prst="rect">
            <a:avLst/>
          </a:prstGeom>
        </p:spPr>
      </p:pic>
      <p:pic>
        <p:nvPicPr>
          <p:cNvPr id="14" name="Picture 13" descr="cyc3_3.png"/>
          <p:cNvPicPr>
            <a:picLocks noChangeAspect="1"/>
          </p:cNvPicPr>
          <p:nvPr/>
        </p:nvPicPr>
        <p:blipFill>
          <a:blip r:embed="rId5"/>
          <a:stretch>
            <a:fillRect/>
          </a:stretch>
        </p:blipFill>
        <p:spPr>
          <a:xfrm>
            <a:off x="5092700" y="1494056"/>
            <a:ext cx="1375250" cy="1406085"/>
          </a:xfrm>
          <a:prstGeom prst="rect">
            <a:avLst/>
          </a:prstGeom>
        </p:spPr>
      </p:pic>
      <p:sp>
        <p:nvSpPr>
          <p:cNvPr id="17" name="Rectangle 16"/>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Untangling bubbles with </a:t>
            </a:r>
            <a:r>
              <a:rPr lang="en-US" sz="3600" i="1" dirty="0" smtClean="0">
                <a:latin typeface="Helvetica"/>
                <a:cs typeface="Helvetica"/>
              </a:rPr>
              <a:t>2k+2</a:t>
            </a:r>
            <a:endParaRPr lang="en-US" i="1" dirty="0">
              <a:latin typeface="Helvetica"/>
              <a:cs typeface="Helvetica"/>
            </a:endParaRPr>
          </a:p>
        </p:txBody>
      </p:sp>
      <p:pic>
        <p:nvPicPr>
          <p:cNvPr id="16" name="Picture 15" descr="cyc2_2.png"/>
          <p:cNvPicPr>
            <a:picLocks noChangeAspect="1"/>
          </p:cNvPicPr>
          <p:nvPr/>
        </p:nvPicPr>
        <p:blipFill>
          <a:blip r:embed="rId6"/>
          <a:stretch>
            <a:fillRect/>
          </a:stretch>
        </p:blipFill>
        <p:spPr>
          <a:xfrm>
            <a:off x="5283200" y="3000486"/>
            <a:ext cx="1723224" cy="1866826"/>
          </a:xfrm>
          <a:prstGeom prst="rect">
            <a:avLst/>
          </a:prstGeom>
        </p:spPr>
      </p:pic>
    </p:spTree>
    <p:extLst>
      <p:ext uri="{BB962C8B-B14F-4D97-AF65-F5344CB8AC3E}">
        <p14:creationId xmlns:p14="http://schemas.microsoft.com/office/powerpoint/2010/main" val="381555527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997207" y="1437284"/>
            <a:ext cx="5031095" cy="307777"/>
          </a:xfrm>
          <a:prstGeom prst="rect">
            <a:avLst/>
          </a:prstGeom>
          <a:noFill/>
        </p:spPr>
        <p:txBody>
          <a:bodyPr wrap="none" rtlCol="0">
            <a:spAutoFit/>
          </a:bodyPr>
          <a:lstStyle/>
          <a:p>
            <a:r>
              <a:rPr lang="en-US" sz="1400" dirty="0" smtClean="0"/>
              <a:t>TSU1 </a:t>
            </a:r>
            <a:r>
              <a:rPr lang="en-US" sz="1400" dirty="0" err="1" smtClean="0"/>
              <a:t>vs</a:t>
            </a:r>
            <a:r>
              <a:rPr lang="en-US" sz="1400" dirty="0" smtClean="0"/>
              <a:t> Col0, reads from </a:t>
            </a:r>
            <a:r>
              <a:rPr lang="en-US" sz="1400" dirty="0" err="1" smtClean="0"/>
              <a:t>Schneeberger</a:t>
            </a:r>
            <a:r>
              <a:rPr lang="en-US" sz="1400" dirty="0" smtClean="0"/>
              <a:t> et al 2011 (1001 genomes) </a:t>
            </a:r>
            <a:endParaRPr lang="en-US" sz="1400" dirty="0"/>
          </a:p>
        </p:txBody>
      </p:sp>
      <p:sp>
        <p:nvSpPr>
          <p:cNvPr id="21" name="TextBox 20"/>
          <p:cNvSpPr txBox="1"/>
          <p:nvPr/>
        </p:nvSpPr>
        <p:spPr>
          <a:xfrm>
            <a:off x="5446902" y="5770961"/>
            <a:ext cx="2450924" cy="646331"/>
          </a:xfrm>
          <a:prstGeom prst="rect">
            <a:avLst/>
          </a:prstGeom>
          <a:noFill/>
        </p:spPr>
        <p:txBody>
          <a:bodyPr wrap="square" rtlCol="0">
            <a:spAutoFit/>
          </a:bodyPr>
          <a:lstStyle/>
          <a:p>
            <a:r>
              <a:rPr lang="en-US" dirty="0" smtClean="0"/>
              <a:t>Blue = 1001 Genomes</a:t>
            </a:r>
          </a:p>
          <a:p>
            <a:r>
              <a:rPr lang="en-US" dirty="0" smtClean="0"/>
              <a:t>Red = 2k+2</a:t>
            </a:r>
            <a:endParaRPr lang="en-US" dirty="0"/>
          </a:p>
        </p:txBody>
      </p:sp>
      <p:pic>
        <p:nvPicPr>
          <p:cNvPr id="3" name="Picture 2"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45061"/>
            <a:ext cx="4140200" cy="4140200"/>
          </a:xfrm>
          <a:prstGeom prst="rect">
            <a:avLst/>
          </a:prstGeom>
        </p:spPr>
      </p:pic>
      <p:sp>
        <p:nvSpPr>
          <p:cNvPr id="12" name="Rectangle 1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latin typeface="Helvetica"/>
                <a:cs typeface="Helvetica"/>
              </a:rPr>
              <a:t>2k+2 </a:t>
            </a:r>
            <a:r>
              <a:rPr lang="en-US" sz="3600" dirty="0" smtClean="0">
                <a:latin typeface="Helvetica"/>
                <a:cs typeface="Helvetica"/>
              </a:rPr>
              <a:t>sensitive complex bubble detection</a:t>
            </a:r>
            <a:endParaRPr lang="en-US" i="1" dirty="0">
              <a:latin typeface="Helvetica"/>
              <a:cs typeface="Helvetica"/>
            </a:endParaRPr>
          </a:p>
        </p:txBody>
      </p:sp>
      <p:sp>
        <p:nvSpPr>
          <p:cNvPr id="13" name="TextBox 12"/>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4" name="Picture 3"/>
          <p:cNvPicPr>
            <a:picLocks noChangeAspect="1"/>
          </p:cNvPicPr>
          <p:nvPr/>
        </p:nvPicPr>
        <p:blipFill>
          <a:blip r:embed="rId4"/>
          <a:stretch>
            <a:fillRect/>
          </a:stretch>
        </p:blipFill>
        <p:spPr>
          <a:xfrm>
            <a:off x="190500" y="1745061"/>
            <a:ext cx="4572000" cy="4572000"/>
          </a:xfrm>
          <a:prstGeom prst="rect">
            <a:avLst/>
          </a:prstGeom>
        </p:spPr>
      </p:pic>
    </p:spTree>
    <p:extLst>
      <p:ext uri="{BB962C8B-B14F-4D97-AF65-F5344CB8AC3E}">
        <p14:creationId xmlns:p14="http://schemas.microsoft.com/office/powerpoint/2010/main" val="2257398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2.png"/>
          <p:cNvPicPr>
            <a:picLocks noChangeAspect="1"/>
          </p:cNvPicPr>
          <p:nvPr/>
        </p:nvPicPr>
        <p:blipFill rotWithShape="1">
          <a:blip r:embed="rId3">
            <a:extLst>
              <a:ext uri="{28A0092B-C50C-407E-A947-70E740481C1C}">
                <a14:useLocalDpi xmlns:a14="http://schemas.microsoft.com/office/drawing/2010/main" val="0"/>
              </a:ext>
            </a:extLst>
          </a:blip>
          <a:srcRect l="6959" r="22834"/>
          <a:stretch/>
        </p:blipFill>
        <p:spPr>
          <a:xfrm>
            <a:off x="279400" y="1828800"/>
            <a:ext cx="4292600" cy="3577719"/>
          </a:xfrm>
          <a:prstGeom prst="rect">
            <a:avLst/>
          </a:prstGeom>
        </p:spPr>
      </p:pic>
      <p:sp>
        <p:nvSpPr>
          <p:cNvPr id="5" name="Rectangle 4"/>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Profiled SNP frequency peaks around mutation after crosses</a:t>
            </a:r>
            <a:endParaRPr lang="en-US" sz="3200" dirty="0">
              <a:latin typeface="Helvetica"/>
              <a:cs typeface="Helvetica"/>
            </a:endParaRPr>
          </a:p>
        </p:txBody>
      </p:sp>
      <p:pic>
        <p:nvPicPr>
          <p:cNvPr id="6" name="Picture 5" descr="figure2.png"/>
          <p:cNvPicPr>
            <a:picLocks noChangeAspect="1"/>
          </p:cNvPicPr>
          <p:nvPr/>
        </p:nvPicPr>
        <p:blipFill rotWithShape="1">
          <a:blip r:embed="rId3">
            <a:extLst>
              <a:ext uri="{28A0092B-C50C-407E-A947-70E740481C1C}">
                <a14:useLocalDpi xmlns:a14="http://schemas.microsoft.com/office/drawing/2010/main" val="0"/>
              </a:ext>
            </a:extLst>
          </a:blip>
          <a:srcRect l="6960" t="45792" r="65000"/>
          <a:stretch/>
        </p:blipFill>
        <p:spPr>
          <a:xfrm rot="16200000">
            <a:off x="5902944" y="3061420"/>
            <a:ext cx="2173540" cy="2930420"/>
          </a:xfrm>
          <a:prstGeom prst="rect">
            <a:avLst/>
          </a:prstGeom>
        </p:spPr>
      </p:pic>
      <p:sp>
        <p:nvSpPr>
          <p:cNvPr id="8" name="Freeform 7"/>
          <p:cNvSpPr/>
          <p:nvPr/>
        </p:nvSpPr>
        <p:spPr>
          <a:xfrm>
            <a:off x="5715000" y="2425700"/>
            <a:ext cx="2476500" cy="952500"/>
          </a:xfrm>
          <a:custGeom>
            <a:avLst/>
            <a:gdLst>
              <a:gd name="connsiteX0" fmla="*/ 0 w 2019300"/>
              <a:gd name="connsiteY0" fmla="*/ 393700 h 406400"/>
              <a:gd name="connsiteX1" fmla="*/ 355600 w 2019300"/>
              <a:gd name="connsiteY1" fmla="*/ 279400 h 406400"/>
              <a:gd name="connsiteX2" fmla="*/ 482600 w 2019300"/>
              <a:gd name="connsiteY2" fmla="*/ 0 h 406400"/>
              <a:gd name="connsiteX3" fmla="*/ 685800 w 2019300"/>
              <a:gd name="connsiteY3" fmla="*/ 279400 h 406400"/>
              <a:gd name="connsiteX4" fmla="*/ 1295400 w 2019300"/>
              <a:gd name="connsiteY4" fmla="*/ 381000 h 406400"/>
              <a:gd name="connsiteX5" fmla="*/ 2019300 w 2019300"/>
              <a:gd name="connsiteY5" fmla="*/ 40640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300" h="406400">
                <a:moveTo>
                  <a:pt x="0" y="393700"/>
                </a:moveTo>
                <a:cubicBezTo>
                  <a:pt x="137583" y="369358"/>
                  <a:pt x="275167" y="345017"/>
                  <a:pt x="355600" y="279400"/>
                </a:cubicBezTo>
                <a:cubicBezTo>
                  <a:pt x="436033" y="213783"/>
                  <a:pt x="427567" y="0"/>
                  <a:pt x="482600" y="0"/>
                </a:cubicBezTo>
                <a:cubicBezTo>
                  <a:pt x="537633" y="0"/>
                  <a:pt x="550333" y="215900"/>
                  <a:pt x="685800" y="279400"/>
                </a:cubicBezTo>
                <a:cubicBezTo>
                  <a:pt x="821267" y="342900"/>
                  <a:pt x="1073150" y="359833"/>
                  <a:pt x="1295400" y="381000"/>
                </a:cubicBezTo>
                <a:cubicBezTo>
                  <a:pt x="1517650" y="402167"/>
                  <a:pt x="2019300" y="406400"/>
                  <a:pt x="2019300" y="4064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2297728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s_hm.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981200"/>
            <a:ext cx="4711700" cy="4711700"/>
          </a:xfrm>
          <a:prstGeom prst="rect">
            <a:avLst/>
          </a:prstGeom>
        </p:spPr>
      </p:pic>
      <p:grpSp>
        <p:nvGrpSpPr>
          <p:cNvPr id="4" name="Group 3"/>
          <p:cNvGrpSpPr/>
          <p:nvPr/>
        </p:nvGrpSpPr>
        <p:grpSpPr>
          <a:xfrm>
            <a:off x="468443" y="2433221"/>
            <a:ext cx="3312039" cy="841075"/>
            <a:chOff x="935846" y="4567345"/>
            <a:chExt cx="7572326" cy="841075"/>
          </a:xfrm>
        </p:grpSpPr>
        <p:cxnSp>
          <p:nvCxnSpPr>
            <p:cNvPr id="5" name="Straight Connector 4"/>
            <p:cNvCxnSpPr/>
            <p:nvPr/>
          </p:nvCxnSpPr>
          <p:spPr>
            <a:xfrm>
              <a:off x="935846" y="5324871"/>
              <a:ext cx="9469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2139078" y="5324871"/>
              <a:ext cx="13333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091451" y="5324871"/>
              <a:ext cx="14559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14735" y="5324871"/>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Multiply 8"/>
            <p:cNvSpPr/>
            <p:nvPr/>
          </p:nvSpPr>
          <p:spPr>
            <a:xfrm>
              <a:off x="3063783"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1177375"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Multiply 10"/>
            <p:cNvSpPr/>
            <p:nvPr/>
          </p:nvSpPr>
          <p:spPr>
            <a:xfrm>
              <a:off x="4289298"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5882464"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1426052"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ultiply 13"/>
            <p:cNvSpPr/>
            <p:nvPr/>
          </p:nvSpPr>
          <p:spPr>
            <a:xfrm>
              <a:off x="2640424"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Multiply 14"/>
            <p:cNvSpPr/>
            <p:nvPr/>
          </p:nvSpPr>
          <p:spPr>
            <a:xfrm>
              <a:off x="6870440"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Multiply 15"/>
            <p:cNvSpPr/>
            <p:nvPr/>
          </p:nvSpPr>
          <p:spPr>
            <a:xfrm>
              <a:off x="7241669"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8341057"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991552" y="4567345"/>
              <a:ext cx="7319656" cy="301221"/>
            </a:xfrm>
            <a:custGeom>
              <a:avLst/>
              <a:gdLst>
                <a:gd name="connsiteX0" fmla="*/ 0 w 7319656"/>
                <a:gd name="connsiteY0" fmla="*/ 222811 h 301221"/>
                <a:gd name="connsiteX1" fmla="*/ 557051 w 7319656"/>
                <a:gd name="connsiteY1" fmla="*/ 77993 h 301221"/>
                <a:gd name="connsiteX2" fmla="*/ 913564 w 7319656"/>
                <a:gd name="connsiteY2" fmla="*/ 200532 h 301221"/>
                <a:gd name="connsiteX3" fmla="*/ 1325782 w 7319656"/>
                <a:gd name="connsiteY3" fmla="*/ 233951 h 301221"/>
                <a:gd name="connsiteX4" fmla="*/ 1815987 w 7319656"/>
                <a:gd name="connsiteY4" fmla="*/ 13 h 301221"/>
                <a:gd name="connsiteX5" fmla="*/ 2350757 w 7319656"/>
                <a:gd name="connsiteY5" fmla="*/ 222811 h 301221"/>
                <a:gd name="connsiteX6" fmla="*/ 2996937 w 7319656"/>
                <a:gd name="connsiteY6" fmla="*/ 233951 h 301221"/>
                <a:gd name="connsiteX7" fmla="*/ 3598552 w 7319656"/>
                <a:gd name="connsiteY7" fmla="*/ 245091 h 301221"/>
                <a:gd name="connsiteX8" fmla="*/ 4155604 w 7319656"/>
                <a:gd name="connsiteY8" fmla="*/ 300791 h 301221"/>
                <a:gd name="connsiteX9" fmla="*/ 4824065 w 7319656"/>
                <a:gd name="connsiteY9" fmla="*/ 211671 h 301221"/>
                <a:gd name="connsiteX10" fmla="*/ 5247425 w 7319656"/>
                <a:gd name="connsiteY10" fmla="*/ 289651 h 301221"/>
                <a:gd name="connsiteX11" fmla="*/ 5882463 w 7319656"/>
                <a:gd name="connsiteY11" fmla="*/ 144832 h 301221"/>
                <a:gd name="connsiteX12" fmla="*/ 6339245 w 7319656"/>
                <a:gd name="connsiteY12" fmla="*/ 245091 h 301221"/>
                <a:gd name="connsiteX13" fmla="*/ 6963143 w 7319656"/>
                <a:gd name="connsiteY13" fmla="*/ 256231 h 301221"/>
                <a:gd name="connsiteX14" fmla="*/ 7319656 w 7319656"/>
                <a:gd name="connsiteY14" fmla="*/ 245091 h 30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9656" h="301221">
                  <a:moveTo>
                    <a:pt x="0" y="222811"/>
                  </a:moveTo>
                  <a:cubicBezTo>
                    <a:pt x="202395" y="152258"/>
                    <a:pt x="404790" y="81706"/>
                    <a:pt x="557051" y="77993"/>
                  </a:cubicBezTo>
                  <a:cubicBezTo>
                    <a:pt x="709312" y="74280"/>
                    <a:pt x="785442" y="174539"/>
                    <a:pt x="913564" y="200532"/>
                  </a:cubicBezTo>
                  <a:cubicBezTo>
                    <a:pt x="1041686" y="226525"/>
                    <a:pt x="1175378" y="267371"/>
                    <a:pt x="1325782" y="233951"/>
                  </a:cubicBezTo>
                  <a:cubicBezTo>
                    <a:pt x="1476186" y="200531"/>
                    <a:pt x="1645158" y="1870"/>
                    <a:pt x="1815987" y="13"/>
                  </a:cubicBezTo>
                  <a:cubicBezTo>
                    <a:pt x="1986816" y="-1844"/>
                    <a:pt x="2153932" y="183821"/>
                    <a:pt x="2350757" y="222811"/>
                  </a:cubicBezTo>
                  <a:cubicBezTo>
                    <a:pt x="2547582" y="261801"/>
                    <a:pt x="2996937" y="233951"/>
                    <a:pt x="2996937" y="233951"/>
                  </a:cubicBezTo>
                  <a:cubicBezTo>
                    <a:pt x="3204903" y="237664"/>
                    <a:pt x="3405441" y="233951"/>
                    <a:pt x="3598552" y="245091"/>
                  </a:cubicBezTo>
                  <a:cubicBezTo>
                    <a:pt x="3791663" y="256231"/>
                    <a:pt x="3951352" y="306361"/>
                    <a:pt x="4155604" y="300791"/>
                  </a:cubicBezTo>
                  <a:cubicBezTo>
                    <a:pt x="4359856" y="295221"/>
                    <a:pt x="4642095" y="213528"/>
                    <a:pt x="4824065" y="211671"/>
                  </a:cubicBezTo>
                  <a:cubicBezTo>
                    <a:pt x="5006035" y="209814"/>
                    <a:pt x="5071025" y="300791"/>
                    <a:pt x="5247425" y="289651"/>
                  </a:cubicBezTo>
                  <a:cubicBezTo>
                    <a:pt x="5423825" y="278511"/>
                    <a:pt x="5700493" y="152259"/>
                    <a:pt x="5882463" y="144832"/>
                  </a:cubicBezTo>
                  <a:cubicBezTo>
                    <a:pt x="6064433" y="137405"/>
                    <a:pt x="6159132" y="226525"/>
                    <a:pt x="6339245" y="245091"/>
                  </a:cubicBezTo>
                  <a:cubicBezTo>
                    <a:pt x="6519358" y="263657"/>
                    <a:pt x="6799741" y="256231"/>
                    <a:pt x="6963143" y="256231"/>
                  </a:cubicBezTo>
                  <a:cubicBezTo>
                    <a:pt x="7126545" y="256231"/>
                    <a:pt x="7319656" y="245091"/>
                    <a:pt x="7319656" y="24509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Connector 18"/>
            <p:cNvCxnSpPr/>
            <p:nvPr/>
          </p:nvCxnSpPr>
          <p:spPr>
            <a:xfrm>
              <a:off x="3624827" y="5324871"/>
              <a:ext cx="1333349"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97594" y="4318000"/>
            <a:ext cx="3133394" cy="1612900"/>
            <a:chOff x="1314851" y="5489805"/>
            <a:chExt cx="7163890" cy="950347"/>
          </a:xfrm>
        </p:grpSpPr>
        <p:grpSp>
          <p:nvGrpSpPr>
            <p:cNvPr id="21" name="Group 20"/>
            <p:cNvGrpSpPr/>
            <p:nvPr/>
          </p:nvGrpSpPr>
          <p:grpSpPr>
            <a:xfrm>
              <a:off x="7022841" y="6256919"/>
              <a:ext cx="1455900" cy="167099"/>
              <a:chOff x="5117726" y="6148107"/>
              <a:chExt cx="1455900" cy="167099"/>
            </a:xfrm>
          </p:grpSpPr>
          <p:cxnSp>
            <p:nvCxnSpPr>
              <p:cNvPr id="39" name="Straight Connector 38"/>
              <p:cNvCxnSpPr/>
              <p:nvPr/>
            </p:nvCxnSpPr>
            <p:spPr>
              <a:xfrm>
                <a:off x="5117726" y="6240785"/>
                <a:ext cx="1455900"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Multiply 39"/>
              <p:cNvSpPr/>
              <p:nvPr/>
            </p:nvSpPr>
            <p:spPr>
              <a:xfrm>
                <a:off x="5908739"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4133949" y="6259361"/>
              <a:ext cx="946988" cy="167099"/>
              <a:chOff x="962121" y="6148107"/>
              <a:chExt cx="946988" cy="167099"/>
            </a:xfrm>
          </p:grpSpPr>
          <p:cxnSp>
            <p:nvCxnSpPr>
              <p:cNvPr id="36" name="Straight Connector 35"/>
              <p:cNvCxnSpPr/>
              <p:nvPr/>
            </p:nvCxnSpPr>
            <p:spPr>
              <a:xfrm>
                <a:off x="962121" y="6240785"/>
                <a:ext cx="946988"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Multiply 36"/>
              <p:cNvSpPr/>
              <p:nvPr/>
            </p:nvSpPr>
            <p:spPr>
              <a:xfrm>
                <a:off x="1203650"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Multiply 37"/>
              <p:cNvSpPr/>
              <p:nvPr/>
            </p:nvSpPr>
            <p:spPr>
              <a:xfrm>
                <a:off x="1452327"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703906" y="6256919"/>
              <a:ext cx="1333349" cy="167099"/>
              <a:chOff x="2165353" y="6157235"/>
              <a:chExt cx="1333349" cy="167099"/>
            </a:xfrm>
          </p:grpSpPr>
          <p:cxnSp>
            <p:nvCxnSpPr>
              <p:cNvPr id="33" name="Straight Connector 32"/>
              <p:cNvCxnSpPr/>
              <p:nvPr/>
            </p:nvCxnSpPr>
            <p:spPr>
              <a:xfrm>
                <a:off x="2165353" y="6240785"/>
                <a:ext cx="1333349"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Multiply 33"/>
              <p:cNvSpPr/>
              <p:nvPr/>
            </p:nvSpPr>
            <p:spPr>
              <a:xfrm>
                <a:off x="3090058"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Multiply 34"/>
              <p:cNvSpPr/>
              <p:nvPr/>
            </p:nvSpPr>
            <p:spPr>
              <a:xfrm>
                <a:off x="2666699"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195921" y="6263925"/>
              <a:ext cx="1693437" cy="176227"/>
              <a:chOff x="6841010" y="6148107"/>
              <a:chExt cx="1693437" cy="176227"/>
            </a:xfrm>
          </p:grpSpPr>
          <p:cxnSp>
            <p:nvCxnSpPr>
              <p:cNvPr id="29" name="Straight Connector 28"/>
              <p:cNvCxnSpPr/>
              <p:nvPr/>
            </p:nvCxnSpPr>
            <p:spPr>
              <a:xfrm>
                <a:off x="6841010" y="6240785"/>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Multiply 29"/>
              <p:cNvSpPr/>
              <p:nvPr/>
            </p:nvSpPr>
            <p:spPr>
              <a:xfrm>
                <a:off x="6896715"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Multiply 30"/>
              <p:cNvSpPr/>
              <p:nvPr/>
            </p:nvSpPr>
            <p:spPr>
              <a:xfrm>
                <a:off x="7267944"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Multiply 31"/>
              <p:cNvSpPr/>
              <p:nvPr/>
            </p:nvSpPr>
            <p:spPr>
              <a:xfrm>
                <a:off x="8367332"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314851" y="6256233"/>
              <a:ext cx="1333349" cy="167099"/>
              <a:chOff x="3651102" y="6157235"/>
              <a:chExt cx="1333349" cy="167099"/>
            </a:xfrm>
          </p:grpSpPr>
          <p:sp>
            <p:nvSpPr>
              <p:cNvPr id="27" name="Multiply 26"/>
              <p:cNvSpPr/>
              <p:nvPr/>
            </p:nvSpPr>
            <p:spPr>
              <a:xfrm>
                <a:off x="4315573"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651102" y="6240785"/>
                <a:ext cx="1333349"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6" name="Freeform 25"/>
            <p:cNvSpPr/>
            <p:nvPr/>
          </p:nvSpPr>
          <p:spPr>
            <a:xfrm>
              <a:off x="1437193" y="5489805"/>
              <a:ext cx="6718041" cy="546527"/>
            </a:xfrm>
            <a:custGeom>
              <a:avLst/>
              <a:gdLst>
                <a:gd name="connsiteX0" fmla="*/ 0 w 6718041"/>
                <a:gd name="connsiteY0" fmla="*/ 536880 h 546527"/>
                <a:gd name="connsiteX1" fmla="*/ 144833 w 6718041"/>
                <a:gd name="connsiteY1" fmla="*/ 536880 h 546527"/>
                <a:gd name="connsiteX2" fmla="*/ 590474 w 6718041"/>
                <a:gd name="connsiteY2" fmla="*/ 436621 h 546527"/>
                <a:gd name="connsiteX3" fmla="*/ 1114103 w 6718041"/>
                <a:gd name="connsiteY3" fmla="*/ 525740 h 546527"/>
                <a:gd name="connsiteX4" fmla="*/ 2295052 w 6718041"/>
                <a:gd name="connsiteY4" fmla="*/ 280662 h 546527"/>
                <a:gd name="connsiteX5" fmla="*/ 2907809 w 6718041"/>
                <a:gd name="connsiteY5" fmla="*/ 91284 h 546527"/>
                <a:gd name="connsiteX6" fmla="*/ 3320027 w 6718041"/>
                <a:gd name="connsiteY6" fmla="*/ 13305 h 546527"/>
                <a:gd name="connsiteX7" fmla="*/ 4367283 w 6718041"/>
                <a:gd name="connsiteY7" fmla="*/ 358642 h 546527"/>
                <a:gd name="connsiteX8" fmla="*/ 5102591 w 6718041"/>
                <a:gd name="connsiteY8" fmla="*/ 425481 h 546527"/>
                <a:gd name="connsiteX9" fmla="*/ 5971592 w 6718041"/>
                <a:gd name="connsiteY9" fmla="*/ 470041 h 546527"/>
                <a:gd name="connsiteX10" fmla="*/ 6539784 w 6718041"/>
                <a:gd name="connsiteY10" fmla="*/ 369782 h 546527"/>
                <a:gd name="connsiteX11" fmla="*/ 6718041 w 6718041"/>
                <a:gd name="connsiteY11" fmla="*/ 458901 h 54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8041" h="546527">
                  <a:moveTo>
                    <a:pt x="0" y="536880"/>
                  </a:moveTo>
                  <a:cubicBezTo>
                    <a:pt x="23210" y="545235"/>
                    <a:pt x="46421" y="553590"/>
                    <a:pt x="144833" y="536880"/>
                  </a:cubicBezTo>
                  <a:cubicBezTo>
                    <a:pt x="243245" y="520170"/>
                    <a:pt x="428929" y="438478"/>
                    <a:pt x="590474" y="436621"/>
                  </a:cubicBezTo>
                  <a:cubicBezTo>
                    <a:pt x="752019" y="434764"/>
                    <a:pt x="830007" y="551733"/>
                    <a:pt x="1114103" y="525740"/>
                  </a:cubicBezTo>
                  <a:cubicBezTo>
                    <a:pt x="1398199" y="499747"/>
                    <a:pt x="1996101" y="353071"/>
                    <a:pt x="2295052" y="280662"/>
                  </a:cubicBezTo>
                  <a:cubicBezTo>
                    <a:pt x="2594003" y="208253"/>
                    <a:pt x="2736980" y="135843"/>
                    <a:pt x="2907809" y="91284"/>
                  </a:cubicBezTo>
                  <a:cubicBezTo>
                    <a:pt x="3078638" y="46724"/>
                    <a:pt x="3076781" y="-31255"/>
                    <a:pt x="3320027" y="13305"/>
                  </a:cubicBezTo>
                  <a:cubicBezTo>
                    <a:pt x="3563273" y="57865"/>
                    <a:pt x="4070189" y="289946"/>
                    <a:pt x="4367283" y="358642"/>
                  </a:cubicBezTo>
                  <a:cubicBezTo>
                    <a:pt x="4664377" y="427338"/>
                    <a:pt x="4835206" y="406915"/>
                    <a:pt x="5102591" y="425481"/>
                  </a:cubicBezTo>
                  <a:cubicBezTo>
                    <a:pt x="5369976" y="444047"/>
                    <a:pt x="5732060" y="479324"/>
                    <a:pt x="5971592" y="470041"/>
                  </a:cubicBezTo>
                  <a:cubicBezTo>
                    <a:pt x="6211124" y="460758"/>
                    <a:pt x="6415376" y="371639"/>
                    <a:pt x="6539784" y="369782"/>
                  </a:cubicBezTo>
                  <a:cubicBezTo>
                    <a:pt x="6664192" y="367925"/>
                    <a:pt x="6686475" y="444048"/>
                    <a:pt x="6718041" y="45890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2" name="Rectangle 4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smtClean="0">
                <a:latin typeface="Helvetica"/>
                <a:cs typeface="Helvetica"/>
              </a:rPr>
              <a:t>GATROC - </a:t>
            </a:r>
            <a:r>
              <a:rPr lang="en-US" sz="3200" dirty="0" err="1" smtClean="0">
                <a:latin typeface="Helvetica"/>
                <a:cs typeface="Helvetica"/>
              </a:rPr>
              <a:t>optimising</a:t>
            </a:r>
            <a:r>
              <a:rPr lang="en-US" sz="3200" dirty="0" smtClean="0">
                <a:latin typeface="Helvetica"/>
                <a:cs typeface="Helvetica"/>
              </a:rPr>
              <a:t> </a:t>
            </a:r>
            <a:r>
              <a:rPr lang="en-US" sz="3200" dirty="0" err="1" smtClean="0">
                <a:latin typeface="Helvetica"/>
                <a:cs typeface="Helvetica"/>
              </a:rPr>
              <a:t>contig</a:t>
            </a:r>
            <a:r>
              <a:rPr lang="en-US" sz="3200" dirty="0" smtClean="0">
                <a:latin typeface="Helvetica"/>
                <a:cs typeface="Helvetica"/>
              </a:rPr>
              <a:t> order for</a:t>
            </a:r>
            <a:endParaRPr lang="en-US" sz="3200" dirty="0">
              <a:latin typeface="Helvetica"/>
              <a:cs typeface="Helvetica"/>
            </a:endParaRPr>
          </a:p>
        </p:txBody>
      </p:sp>
      <p:sp>
        <p:nvSpPr>
          <p:cNvPr id="43" name="TextBox 42"/>
          <p:cNvSpPr txBox="1"/>
          <p:nvPr/>
        </p:nvSpPr>
        <p:spPr>
          <a:xfrm>
            <a:off x="480998" y="6069258"/>
            <a:ext cx="8136838" cy="369332"/>
          </a:xfrm>
          <a:prstGeom prst="rect">
            <a:avLst/>
          </a:prstGeom>
          <a:noFill/>
        </p:spPr>
        <p:txBody>
          <a:bodyPr wrap="square" rtlCol="0">
            <a:spAutoFit/>
          </a:bodyPr>
          <a:lstStyle/>
          <a:p>
            <a:r>
              <a:rPr lang="en-US" dirty="0" smtClean="0"/>
              <a:t>Ordered </a:t>
            </a:r>
            <a:r>
              <a:rPr lang="en-US" dirty="0" err="1" smtClean="0"/>
              <a:t>contigs</a:t>
            </a:r>
            <a:endParaRPr lang="en-US" dirty="0"/>
          </a:p>
        </p:txBody>
      </p:sp>
      <p:sp>
        <p:nvSpPr>
          <p:cNvPr id="44" name="TextBox 43"/>
          <p:cNvSpPr txBox="1"/>
          <p:nvPr/>
        </p:nvSpPr>
        <p:spPr>
          <a:xfrm>
            <a:off x="459370" y="3376858"/>
            <a:ext cx="8136838" cy="369332"/>
          </a:xfrm>
          <a:prstGeom prst="rect">
            <a:avLst/>
          </a:prstGeom>
          <a:noFill/>
        </p:spPr>
        <p:txBody>
          <a:bodyPr wrap="square" rtlCol="0">
            <a:spAutoFit/>
          </a:bodyPr>
          <a:lstStyle/>
          <a:p>
            <a:r>
              <a:rPr lang="en-US" dirty="0" smtClean="0"/>
              <a:t>Unordered </a:t>
            </a:r>
            <a:r>
              <a:rPr lang="en-US" dirty="0" err="1" smtClean="0"/>
              <a:t>contigs</a:t>
            </a:r>
            <a:endParaRPr lang="en-US" dirty="0"/>
          </a:p>
        </p:txBody>
      </p:sp>
    </p:spTree>
    <p:extLst>
      <p:ext uri="{BB962C8B-B14F-4D97-AF65-F5344CB8AC3E}">
        <p14:creationId xmlns:p14="http://schemas.microsoft.com/office/powerpoint/2010/main" val="376440468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3666" y="1639664"/>
            <a:ext cx="678421" cy="1479494"/>
          </a:xfrm>
          <a:prstGeom prst="rect">
            <a:avLst/>
          </a:prstGeom>
        </p:spPr>
      </p:pic>
      <p:pic>
        <p:nvPicPr>
          <p:cNvPr id="5" name="Picture 4"/>
          <p:cNvPicPr>
            <a:picLocks noChangeAspect="1"/>
          </p:cNvPicPr>
          <p:nvPr/>
        </p:nvPicPr>
        <p:blipFill rotWithShape="1">
          <a:blip r:embed="rId3"/>
          <a:srcRect l="11828" t="50010"/>
          <a:stretch/>
        </p:blipFill>
        <p:spPr>
          <a:xfrm>
            <a:off x="1511348" y="1701400"/>
            <a:ext cx="1998807" cy="1665072"/>
          </a:xfrm>
          <a:prstGeom prst="rect">
            <a:avLst/>
          </a:prstGeom>
        </p:spPr>
      </p:pic>
      <p:pic>
        <p:nvPicPr>
          <p:cNvPr id="6" name="Picture 5"/>
          <p:cNvPicPr>
            <a:picLocks noChangeAspect="1"/>
          </p:cNvPicPr>
          <p:nvPr/>
        </p:nvPicPr>
        <p:blipFill rotWithShape="1">
          <a:blip r:embed="rId4"/>
          <a:srcRect t="6024" r="47280" b="63627"/>
          <a:stretch/>
        </p:blipFill>
        <p:spPr>
          <a:xfrm>
            <a:off x="5124449" y="1494090"/>
            <a:ext cx="2711717" cy="2430477"/>
          </a:xfrm>
          <a:prstGeom prst="rect">
            <a:avLst/>
          </a:prstGeom>
        </p:spPr>
      </p:pic>
      <p:pic>
        <p:nvPicPr>
          <p:cNvPr id="7" name="Picture 6"/>
          <p:cNvPicPr>
            <a:picLocks noChangeAspect="1"/>
          </p:cNvPicPr>
          <p:nvPr/>
        </p:nvPicPr>
        <p:blipFill>
          <a:blip r:embed="rId5"/>
          <a:stretch>
            <a:fillRect/>
          </a:stretch>
        </p:blipFill>
        <p:spPr>
          <a:xfrm>
            <a:off x="7231071" y="1494090"/>
            <a:ext cx="1614713" cy="1287183"/>
          </a:xfrm>
          <a:prstGeom prst="rect">
            <a:avLst/>
          </a:prstGeom>
        </p:spPr>
      </p:pic>
      <p:pic>
        <p:nvPicPr>
          <p:cNvPr id="2" name="Picture 1"/>
          <p:cNvPicPr>
            <a:picLocks noChangeAspect="1"/>
          </p:cNvPicPr>
          <p:nvPr/>
        </p:nvPicPr>
        <p:blipFill>
          <a:blip r:embed="rId6"/>
          <a:stretch>
            <a:fillRect/>
          </a:stretch>
        </p:blipFill>
        <p:spPr>
          <a:xfrm>
            <a:off x="175352" y="3924567"/>
            <a:ext cx="4124640" cy="1076242"/>
          </a:xfrm>
          <a:prstGeom prst="rect">
            <a:avLst/>
          </a:prstGeom>
        </p:spPr>
      </p:pic>
      <p:pic>
        <p:nvPicPr>
          <p:cNvPr id="3" name="Picture 2"/>
          <p:cNvPicPr>
            <a:picLocks noChangeAspect="1"/>
          </p:cNvPicPr>
          <p:nvPr/>
        </p:nvPicPr>
        <p:blipFill>
          <a:blip r:embed="rId7"/>
          <a:stretch>
            <a:fillRect/>
          </a:stretch>
        </p:blipFill>
        <p:spPr>
          <a:xfrm>
            <a:off x="4777909" y="4063403"/>
            <a:ext cx="4067875" cy="1077106"/>
          </a:xfrm>
          <a:prstGeom prst="rect">
            <a:avLst/>
          </a:prstGeom>
        </p:spPr>
      </p:pic>
      <p:sp>
        <p:nvSpPr>
          <p:cNvPr id="11" name="Rectangle 10"/>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Multidisciplinary focus</a:t>
            </a:r>
            <a:endParaRPr lang="en-US" dirty="0">
              <a:latin typeface="Helvetica"/>
              <a:cs typeface="Helvetica"/>
            </a:endParaRPr>
          </a:p>
        </p:txBody>
      </p:sp>
    </p:spTree>
    <p:extLst>
      <p:ext uri="{BB962C8B-B14F-4D97-AF65-F5344CB8AC3E}">
        <p14:creationId xmlns:p14="http://schemas.microsoft.com/office/powerpoint/2010/main" val="274041126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mind_the_g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57656" cy="6858000"/>
          </a:xfrm>
          <a:prstGeom prst="rect">
            <a:avLst/>
          </a:prstGeom>
        </p:spPr>
      </p:pic>
      <p:sp>
        <p:nvSpPr>
          <p:cNvPr id="9" name="Rectangle 8"/>
          <p:cNvSpPr/>
          <p:nvPr/>
        </p:nvSpPr>
        <p:spPr>
          <a:xfrm>
            <a:off x="13656" y="3448405"/>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bridge the gap between biologist and </a:t>
            </a:r>
            <a:r>
              <a:rPr lang="en-US" sz="3600" dirty="0" err="1" smtClean="0">
                <a:latin typeface="Helvetica"/>
                <a:cs typeface="Helvetica"/>
              </a:rPr>
              <a:t>bioinformatician</a:t>
            </a:r>
            <a:r>
              <a:rPr lang="en-US" sz="3600" dirty="0" smtClean="0">
                <a:latin typeface="Helvetica"/>
                <a:cs typeface="Helvetica"/>
              </a:rPr>
              <a:t>?</a:t>
            </a:r>
          </a:p>
        </p:txBody>
      </p:sp>
    </p:spTree>
    <p:extLst>
      <p:ext uri="{BB962C8B-B14F-4D97-AF65-F5344CB8AC3E}">
        <p14:creationId xmlns:p14="http://schemas.microsoft.com/office/powerpoint/2010/main" val="412085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38700" y="1219200"/>
            <a:ext cx="4406900" cy="5638800"/>
          </a:xfrm>
          <a:prstGeom prst="rect">
            <a:avLst/>
          </a:prstGeom>
        </p:spPr>
      </p:pic>
      <p:pic>
        <p:nvPicPr>
          <p:cNvPr id="5" name="Picture 4"/>
          <p:cNvPicPr>
            <a:picLocks noChangeAspect="1"/>
          </p:cNvPicPr>
          <p:nvPr/>
        </p:nvPicPr>
        <p:blipFill rotWithShape="1">
          <a:blip r:embed="rId3"/>
          <a:srcRect r="9861"/>
          <a:stretch/>
        </p:blipFill>
        <p:spPr>
          <a:xfrm>
            <a:off x="114301" y="1219200"/>
            <a:ext cx="4689613" cy="1892300"/>
          </a:xfrm>
          <a:prstGeom prst="rect">
            <a:avLst/>
          </a:prstGeom>
        </p:spPr>
      </p:pic>
      <p:pic>
        <p:nvPicPr>
          <p:cNvPr id="6" name="Picture 5"/>
          <p:cNvPicPr>
            <a:picLocks noChangeAspect="1"/>
          </p:cNvPicPr>
          <p:nvPr/>
        </p:nvPicPr>
        <p:blipFill>
          <a:blip r:embed="rId4"/>
          <a:stretch>
            <a:fillRect/>
          </a:stretch>
        </p:blipFill>
        <p:spPr>
          <a:xfrm>
            <a:off x="0" y="3398142"/>
            <a:ext cx="4803914" cy="3294757"/>
          </a:xfrm>
          <a:prstGeom prst="rect">
            <a:avLst/>
          </a:prstGeom>
        </p:spPr>
      </p:pic>
      <p:sp>
        <p:nvSpPr>
          <p:cNvPr id="7" name="Rectangle 6"/>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Collaboration</a:t>
            </a:r>
            <a:endParaRPr lang="en-US" dirty="0">
              <a:latin typeface="Helvetica"/>
              <a:cs typeface="Helvetica"/>
            </a:endParaRPr>
          </a:p>
        </p:txBody>
      </p:sp>
    </p:spTree>
    <p:extLst>
      <p:ext uri="{BB962C8B-B14F-4D97-AF65-F5344CB8AC3E}">
        <p14:creationId xmlns:p14="http://schemas.microsoft.com/office/powerpoint/2010/main" val="1635816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3113062-New-Country-Roses-Pink-Vintage-Cup-&amp;-Saucer-Boxed_652383739376-c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993" y="0"/>
            <a:ext cx="6858000" cy="6858000"/>
          </a:xfrm>
          <a:prstGeom prst="rect">
            <a:avLst/>
          </a:prstGeom>
        </p:spPr>
      </p:pic>
    </p:spTree>
    <p:extLst>
      <p:ext uri="{BB962C8B-B14F-4D97-AF65-F5344CB8AC3E}">
        <p14:creationId xmlns:p14="http://schemas.microsoft.com/office/powerpoint/2010/main" val="228045890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1648" y="1786902"/>
            <a:ext cx="4242145" cy="1018374"/>
          </a:xfrm>
          <a:prstGeom prst="rect">
            <a:avLst/>
          </a:prstGeom>
        </p:spPr>
      </p:pic>
      <p:pic>
        <p:nvPicPr>
          <p:cNvPr id="6" name="Picture 5"/>
          <p:cNvPicPr>
            <a:picLocks noChangeAspect="1"/>
          </p:cNvPicPr>
          <p:nvPr/>
        </p:nvPicPr>
        <p:blipFill>
          <a:blip r:embed="rId3"/>
          <a:stretch>
            <a:fillRect/>
          </a:stretch>
        </p:blipFill>
        <p:spPr>
          <a:xfrm>
            <a:off x="151648" y="3425479"/>
            <a:ext cx="4141933" cy="1275254"/>
          </a:xfrm>
          <a:prstGeom prst="rect">
            <a:avLst/>
          </a:prstGeom>
        </p:spPr>
      </p:pic>
      <p:pic>
        <p:nvPicPr>
          <p:cNvPr id="7" name="Picture 6"/>
          <p:cNvPicPr>
            <a:picLocks noChangeAspect="1"/>
          </p:cNvPicPr>
          <p:nvPr/>
        </p:nvPicPr>
        <p:blipFill>
          <a:blip r:embed="rId4"/>
          <a:stretch>
            <a:fillRect/>
          </a:stretch>
        </p:blipFill>
        <p:spPr>
          <a:xfrm>
            <a:off x="2331786" y="3218155"/>
            <a:ext cx="2236658" cy="585240"/>
          </a:xfrm>
          <a:prstGeom prst="rect">
            <a:avLst/>
          </a:prstGeom>
        </p:spPr>
      </p:pic>
      <p:pic>
        <p:nvPicPr>
          <p:cNvPr id="8" name="Picture 7"/>
          <p:cNvPicPr>
            <a:picLocks noChangeAspect="1"/>
          </p:cNvPicPr>
          <p:nvPr/>
        </p:nvPicPr>
        <p:blipFill>
          <a:blip r:embed="rId5"/>
          <a:stretch>
            <a:fillRect/>
          </a:stretch>
        </p:blipFill>
        <p:spPr>
          <a:xfrm>
            <a:off x="4663225" y="1780428"/>
            <a:ext cx="4270196" cy="1024847"/>
          </a:xfrm>
          <a:prstGeom prst="rect">
            <a:avLst/>
          </a:prstGeom>
        </p:spPr>
      </p:pic>
      <p:sp>
        <p:nvSpPr>
          <p:cNvPr id="9" name="Rectangle 8"/>
          <p:cNvSpPr/>
          <p:nvPr/>
        </p:nvSpPr>
        <p:spPr>
          <a:xfrm>
            <a:off x="0" y="0"/>
            <a:ext cx="9144000" cy="1021406"/>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latin typeface="Lucida Sans"/>
                <a:cs typeface="Lucida Sans"/>
              </a:rPr>
              <a:t>HIGHLY USED SOFTWARE</a:t>
            </a:r>
          </a:p>
          <a:p>
            <a:pPr algn="ctr"/>
            <a:r>
              <a:rPr lang="en-US" dirty="0" smtClean="0">
                <a:solidFill>
                  <a:schemeClr val="bg1"/>
                </a:solidFill>
                <a:latin typeface="Lucida Sans"/>
                <a:cs typeface="Lucida Sans"/>
              </a:rPr>
              <a:t>over 35,000 downloads</a:t>
            </a:r>
            <a:endParaRPr lang="en-US" dirty="0">
              <a:solidFill>
                <a:schemeClr val="bg1"/>
              </a:solidFill>
              <a:latin typeface="Lucida Sans"/>
              <a:cs typeface="Lucida Sans"/>
            </a:endParaRPr>
          </a:p>
        </p:txBody>
      </p:sp>
      <p:pic>
        <p:nvPicPr>
          <p:cNvPr id="2" name="Picture 1"/>
          <p:cNvPicPr>
            <a:picLocks noChangeAspect="1"/>
          </p:cNvPicPr>
          <p:nvPr/>
        </p:nvPicPr>
        <p:blipFill>
          <a:blip r:embed="rId6"/>
          <a:stretch>
            <a:fillRect/>
          </a:stretch>
        </p:blipFill>
        <p:spPr>
          <a:xfrm>
            <a:off x="4648950" y="3425480"/>
            <a:ext cx="4284471" cy="1150648"/>
          </a:xfrm>
          <a:prstGeom prst="rect">
            <a:avLst/>
          </a:prstGeom>
        </p:spPr>
      </p:pic>
    </p:spTree>
    <p:extLst>
      <p:ext uri="{BB962C8B-B14F-4D97-AF65-F5344CB8AC3E}">
        <p14:creationId xmlns:p14="http://schemas.microsoft.com/office/powerpoint/2010/main" val="353904823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45031"/>
          <a:stretch/>
        </p:blipFill>
        <p:spPr>
          <a:xfrm>
            <a:off x="860793" y="1612900"/>
            <a:ext cx="7183815" cy="3733800"/>
          </a:xfrm>
          <a:prstGeom prst="rect">
            <a:avLst/>
          </a:prstGeom>
        </p:spPr>
      </p:pic>
    </p:spTree>
    <p:extLst>
      <p:ext uri="{BB962C8B-B14F-4D97-AF65-F5344CB8AC3E}">
        <p14:creationId xmlns:p14="http://schemas.microsoft.com/office/powerpoint/2010/main" val="984113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70600" y="1130300"/>
            <a:ext cx="184666" cy="369332"/>
          </a:xfrm>
          <a:prstGeom prst="rect">
            <a:avLst/>
          </a:prstGeom>
          <a:noFill/>
        </p:spPr>
        <p:txBody>
          <a:bodyPr wrap="none" rtlCol="0">
            <a:spAutoFit/>
          </a:bodyPr>
          <a:lstStyle/>
          <a:p>
            <a:endParaRPr lang="en-US" dirty="0"/>
          </a:p>
        </p:txBody>
      </p:sp>
      <p:sp>
        <p:nvSpPr>
          <p:cNvPr id="10" name="Rectangle 9"/>
          <p:cNvSpPr/>
          <p:nvPr/>
        </p:nvSpPr>
        <p:spPr>
          <a:xfrm>
            <a:off x="1219200" y="4911636"/>
            <a:ext cx="7023100" cy="1477328"/>
          </a:xfrm>
          <a:prstGeom prst="rect">
            <a:avLst/>
          </a:prstGeom>
        </p:spPr>
        <p:txBody>
          <a:bodyPr wrap="square">
            <a:spAutoFit/>
          </a:bodyPr>
          <a:lstStyle/>
          <a:p>
            <a:r>
              <a:rPr lang="en-US" dirty="0"/>
              <a:t>If you build a man a fire, you'll keep him warm for a night. If you set a man on fire, you'll keep him warm for the rest of his life</a:t>
            </a:r>
            <a:r>
              <a:rPr lang="en-US" dirty="0" smtClean="0"/>
              <a:t>.</a:t>
            </a:r>
          </a:p>
          <a:p>
            <a:endParaRPr lang="en-US" dirty="0"/>
          </a:p>
          <a:p>
            <a:pPr algn="r"/>
            <a:r>
              <a:rPr lang="en-US" dirty="0"/>
              <a:t>— Terry </a:t>
            </a:r>
            <a:r>
              <a:rPr lang="en-US" dirty="0" err="1" smtClean="0"/>
              <a:t>Pratchett</a:t>
            </a:r>
            <a:endParaRPr lang="en-US" dirty="0" smtClean="0"/>
          </a:p>
          <a:p>
            <a:pPr algn="r"/>
            <a:r>
              <a:rPr lang="en-US" i="1" dirty="0" smtClean="0"/>
              <a:t> </a:t>
            </a:r>
            <a:r>
              <a:rPr lang="en-US" i="1" dirty="0"/>
              <a:t>author of </a:t>
            </a:r>
            <a:r>
              <a:rPr lang="en-US" i="1" dirty="0" err="1" smtClean="0"/>
              <a:t>Discworld</a:t>
            </a:r>
            <a:r>
              <a:rPr lang="en-US" i="1" dirty="0" smtClean="0"/>
              <a:t> </a:t>
            </a:r>
            <a:r>
              <a:rPr lang="en-US" i="1" dirty="0"/>
              <a:t>novels</a:t>
            </a:r>
            <a:endParaRPr lang="en-US" dirty="0"/>
          </a:p>
        </p:txBody>
      </p:sp>
      <p:pic>
        <p:nvPicPr>
          <p:cNvPr id="11" name="Picture 10" descr="terry-pratch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88950"/>
            <a:ext cx="6744783" cy="4210050"/>
          </a:xfrm>
          <a:prstGeom prst="rect">
            <a:avLst/>
          </a:prstGeom>
        </p:spPr>
      </p:pic>
    </p:spTree>
    <p:extLst>
      <p:ext uri="{BB962C8B-B14F-4D97-AF65-F5344CB8AC3E}">
        <p14:creationId xmlns:p14="http://schemas.microsoft.com/office/powerpoint/2010/main" val="296820444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5741"/>
          <a:stretch/>
        </p:blipFill>
        <p:spPr>
          <a:xfrm>
            <a:off x="2019300" y="190501"/>
            <a:ext cx="5168900" cy="6667500"/>
          </a:xfrm>
          <a:prstGeom prst="rect">
            <a:avLst/>
          </a:prstGeom>
        </p:spPr>
      </p:pic>
      <p:sp>
        <p:nvSpPr>
          <p:cNvPr id="6" name="Rectangle 5"/>
          <p:cNvSpPr/>
          <p:nvPr/>
        </p:nvSpPr>
        <p:spPr>
          <a:xfrm rot="2917479">
            <a:off x="935826" y="-1184727"/>
            <a:ext cx="842532" cy="4828041"/>
          </a:xfrm>
          <a:prstGeom prst="rect">
            <a:avLst/>
          </a:prstGeom>
          <a:solidFill>
            <a:srgbClr val="FF0000"/>
          </a:solidFill>
          <a:ln>
            <a:no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TextBox 6"/>
          <p:cNvSpPr txBox="1"/>
          <p:nvPr/>
        </p:nvSpPr>
        <p:spPr>
          <a:xfrm rot="19064251">
            <a:off x="-1066" y="899065"/>
            <a:ext cx="2743200" cy="523220"/>
          </a:xfrm>
          <a:prstGeom prst="rect">
            <a:avLst/>
          </a:prstGeom>
          <a:noFill/>
        </p:spPr>
        <p:txBody>
          <a:bodyPr wrap="square" rtlCol="0">
            <a:spAutoFit/>
          </a:bodyPr>
          <a:lstStyle/>
          <a:p>
            <a:r>
              <a:rPr lang="en-US" sz="2800" b="1" dirty="0" smtClean="0">
                <a:solidFill>
                  <a:schemeClr val="bg1"/>
                </a:solidFill>
              </a:rPr>
              <a:t>ADVERTISEMENT</a:t>
            </a:r>
            <a:endParaRPr lang="en-US" sz="2800" b="1" dirty="0">
              <a:solidFill>
                <a:schemeClr val="bg1"/>
              </a:solidFill>
            </a:endParaRPr>
          </a:p>
        </p:txBody>
      </p:sp>
    </p:spTree>
    <p:extLst>
      <p:ext uri="{BB962C8B-B14F-4D97-AF65-F5344CB8AC3E}">
        <p14:creationId xmlns:p14="http://schemas.microsoft.com/office/powerpoint/2010/main" val="376088574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530" y="1003011"/>
            <a:ext cx="3062269" cy="5632311"/>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r>
              <a:rPr lang="en-US" sz="2000" dirty="0" err="1" smtClean="0">
                <a:latin typeface="Delicious-Roman"/>
                <a:cs typeface="Delicious-Roman"/>
              </a:rPr>
              <a:t>Shyam</a:t>
            </a:r>
            <a:r>
              <a:rPr lang="en-US" sz="2000" dirty="0" smtClean="0">
                <a:latin typeface="Delicious-Roman"/>
                <a:cs typeface="Delicious-Roman"/>
              </a:rPr>
              <a:t> </a:t>
            </a:r>
            <a:r>
              <a:rPr lang="en-US" sz="2000" dirty="0" err="1" smtClean="0">
                <a:latin typeface="Delicious-Roman"/>
                <a:cs typeface="Delicious-Roman"/>
              </a:rPr>
              <a:t>Rallapalli</a:t>
            </a:r>
            <a:endParaRPr lang="en-US" sz="2000" dirty="0" smtClean="0">
              <a:latin typeface="Delicious-Roman"/>
              <a:cs typeface="Delicious-Roman"/>
            </a:endParaRPr>
          </a:p>
          <a:p>
            <a:r>
              <a:rPr lang="en-US" sz="2000" dirty="0" smtClean="0">
                <a:latin typeface="Delicious-Roman"/>
                <a:cs typeface="Delicious-Roman"/>
              </a:rPr>
              <a:t>Carlos Lugo</a:t>
            </a:r>
          </a:p>
          <a:p>
            <a:r>
              <a:rPr lang="en-US" sz="2000" dirty="0" smtClean="0">
                <a:latin typeface="Delicious-Roman"/>
                <a:cs typeface="Delicious-Roman"/>
              </a:rPr>
              <a:t>Christian </a:t>
            </a:r>
            <a:r>
              <a:rPr lang="en-US" sz="2000" dirty="0" err="1" smtClean="0">
                <a:latin typeface="Delicious-Roman"/>
                <a:cs typeface="Delicious-Roman"/>
              </a:rPr>
              <a:t>Schudoma</a:t>
            </a:r>
            <a:endParaRPr lang="en-US" sz="2000" dirty="0" smtClean="0">
              <a:latin typeface="Delicious-Roman"/>
              <a:cs typeface="Delicious-Roman"/>
            </a:endParaRPr>
          </a:p>
          <a:p>
            <a:r>
              <a:rPr lang="en-US" sz="2000" dirty="0" err="1" smtClean="0">
                <a:latin typeface="Delicious-Roman"/>
                <a:cs typeface="Delicious-Roman"/>
              </a:rPr>
              <a:t>Pilar</a:t>
            </a:r>
            <a:r>
              <a:rPr lang="en-US" sz="2000" dirty="0" smtClean="0">
                <a:latin typeface="Delicious-Roman"/>
                <a:cs typeface="Delicious-Roman"/>
              </a:rPr>
              <a:t> Moreno</a:t>
            </a: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endParaRPr lang="en-US" sz="2000" dirty="0" smtClean="0">
              <a:latin typeface="Delicious-Roman"/>
              <a:cs typeface="Delicious-Roman"/>
            </a:endParaRPr>
          </a:p>
          <a:p>
            <a:r>
              <a:rPr lang="en-US" sz="2000" dirty="0" smtClean="0">
                <a:latin typeface="Delicious-Roman"/>
                <a:cs typeface="Delicious-Roman"/>
              </a:rPr>
              <a:t>Cyril </a:t>
            </a:r>
            <a:r>
              <a:rPr lang="en-US" sz="2000" dirty="0" err="1" smtClean="0">
                <a:latin typeface="Delicious-Roman"/>
                <a:cs typeface="Delicious-Roman"/>
              </a:rPr>
              <a:t>Zipfel</a:t>
            </a:r>
            <a:endParaRPr lang="en-US" sz="2000" dirty="0" smtClean="0">
              <a:latin typeface="Delicious-Roman"/>
              <a:cs typeface="Delicious-Roman"/>
            </a:endParaRPr>
          </a:p>
          <a:p>
            <a:r>
              <a:rPr lang="en-US" sz="2000" dirty="0" smtClean="0">
                <a:latin typeface="Delicious-Roman"/>
                <a:cs typeface="Delicious-Roman"/>
              </a:rPr>
              <a:t>Jacqui Monaghan</a:t>
            </a:r>
            <a:endParaRPr lang="en-US" sz="2000" dirty="0">
              <a:latin typeface="Delicious-Roman"/>
              <a:cs typeface="Delicious-Roman"/>
            </a:endParaRPr>
          </a:p>
          <a:p>
            <a:endParaRPr lang="en-US" sz="2000" dirty="0">
              <a:latin typeface="Delicious-Roman"/>
              <a:cs typeface="Delicious-Roman"/>
            </a:endParaRPr>
          </a:p>
          <a:p>
            <a:r>
              <a:rPr lang="en-US" sz="2000" dirty="0" err="1" smtClean="0">
                <a:latin typeface="Delicious-Roman"/>
                <a:cs typeface="Delicious-Roman"/>
              </a:rPr>
              <a:t>Reda</a:t>
            </a:r>
            <a:r>
              <a:rPr lang="en-US" sz="2000" dirty="0" smtClean="0">
                <a:latin typeface="Delicious-Roman"/>
                <a:cs typeface="Delicious-Roman"/>
              </a:rPr>
              <a:t> </a:t>
            </a:r>
            <a:r>
              <a:rPr lang="en-US" sz="2000" dirty="0" err="1" smtClean="0">
                <a:latin typeface="Delicious-Roman"/>
                <a:cs typeface="Delicious-Roman"/>
              </a:rPr>
              <a:t>Younsi</a:t>
            </a:r>
            <a:endParaRPr lang="en-US" sz="2000" dirty="0" smtClean="0">
              <a:latin typeface="Delicious-Roman"/>
              <a:cs typeface="Delicious-Roman"/>
            </a:endParaRPr>
          </a:p>
          <a:p>
            <a:r>
              <a:rPr lang="en-US" sz="2000" dirty="0" smtClean="0">
                <a:latin typeface="Delicious-Roman"/>
                <a:cs typeface="Delicious-Roman"/>
              </a:rPr>
              <a:t>Thomas Down</a:t>
            </a:r>
          </a:p>
        </p:txBody>
      </p:sp>
      <p:pic>
        <p:nvPicPr>
          <p:cNvPr id="12" name="Picture 11"/>
          <p:cNvPicPr>
            <a:picLocks noChangeAspect="1"/>
          </p:cNvPicPr>
          <p:nvPr/>
        </p:nvPicPr>
        <p:blipFill>
          <a:blip r:embed="rId3" cstate="print"/>
          <a:stretch>
            <a:fillRect/>
          </a:stretch>
        </p:blipFill>
        <p:spPr>
          <a:xfrm>
            <a:off x="0" y="5636217"/>
            <a:ext cx="3237725" cy="1221783"/>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809" y="2048232"/>
            <a:ext cx="1244171" cy="1244171"/>
          </a:xfrm>
          <a:prstGeom prst="rect">
            <a:avLst/>
          </a:prstGeom>
          <a:noFill/>
        </p:spPr>
      </p:pic>
      <p:sp>
        <p:nvSpPr>
          <p:cNvPr id="14" name="TextBox 13"/>
          <p:cNvSpPr txBox="1"/>
          <p:nvPr/>
        </p:nvSpPr>
        <p:spPr>
          <a:xfrm>
            <a:off x="185163" y="1947878"/>
            <a:ext cx="2619093" cy="4401205"/>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r>
              <a:rPr lang="en-US" sz="2000" dirty="0" smtClean="0">
                <a:latin typeface="Delicious-Roman"/>
                <a:cs typeface="Delicious-Roman"/>
              </a:rPr>
              <a:t>Ricardo Ramirez-Gonzalez</a:t>
            </a: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2740828"/>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7048500" y="3696169"/>
            <a:ext cx="1960658" cy="851139"/>
          </a:xfrm>
          <a:prstGeom prst="rect">
            <a:avLst/>
          </a:prstGeom>
          <a:noFill/>
        </p:spPr>
      </p:pic>
      <p:pic>
        <p:nvPicPr>
          <p:cNvPr id="2" name="Picture 1"/>
          <p:cNvPicPr>
            <a:picLocks noChangeAspect="1"/>
          </p:cNvPicPr>
          <p:nvPr/>
        </p:nvPicPr>
        <p:blipFill>
          <a:blip r:embed="rId9"/>
          <a:stretch>
            <a:fillRect/>
          </a:stretch>
        </p:blipFill>
        <p:spPr>
          <a:xfrm>
            <a:off x="7162800" y="4547308"/>
            <a:ext cx="1558068" cy="1310049"/>
          </a:xfrm>
          <a:prstGeom prst="rect">
            <a:avLst/>
          </a:prstGeom>
        </p:spPr>
      </p:pic>
    </p:spTree>
    <p:extLst>
      <p:ext uri="{BB962C8B-B14F-4D97-AF65-F5344CB8AC3E}">
        <p14:creationId xmlns:p14="http://schemas.microsoft.com/office/powerpoint/2010/main" val="81030645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2397" y="960735"/>
            <a:ext cx="5282366" cy="461665"/>
          </a:xfrm>
          <a:prstGeom prst="rect">
            <a:avLst/>
          </a:prstGeom>
        </p:spPr>
        <p:txBody>
          <a:bodyPr wrap="none">
            <a:spAutoFit/>
          </a:bodyPr>
          <a:lstStyle/>
          <a:p>
            <a:r>
              <a:rPr lang="en-US" sz="2400" dirty="0">
                <a:solidFill>
                  <a:schemeClr val="bg1">
                    <a:lumMod val="50000"/>
                  </a:schemeClr>
                </a:solidFill>
                <a:latin typeface="Arial Black"/>
                <a:cs typeface="Arial Black"/>
              </a:rPr>
              <a:t>http://</a:t>
            </a:r>
            <a:r>
              <a:rPr lang="en-US" sz="2400" dirty="0" err="1">
                <a:solidFill>
                  <a:schemeClr val="bg1">
                    <a:lumMod val="50000"/>
                  </a:schemeClr>
                </a:solidFill>
                <a:latin typeface="Arial Black"/>
                <a:cs typeface="Arial Black"/>
              </a:rPr>
              <a:t>tinyurl.com</a:t>
            </a:r>
            <a:r>
              <a:rPr lang="en-US" sz="2400" dirty="0">
                <a:solidFill>
                  <a:schemeClr val="bg1">
                    <a:lumMod val="50000"/>
                  </a:schemeClr>
                </a:solidFill>
                <a:latin typeface="Arial Black"/>
                <a:cs typeface="Arial Black"/>
              </a:rPr>
              <a:t>/</a:t>
            </a:r>
            <a:r>
              <a:rPr lang="en-US" sz="2400" dirty="0" err="1">
                <a:solidFill>
                  <a:schemeClr val="bg1">
                    <a:lumMod val="50000"/>
                  </a:schemeClr>
                </a:solidFill>
                <a:latin typeface="Arial Black"/>
                <a:cs typeface="Arial Black"/>
              </a:rPr>
              <a:t>dan-maclean</a:t>
            </a:r>
            <a:endParaRPr lang="en-US" sz="2400" dirty="0">
              <a:solidFill>
                <a:schemeClr val="bg1">
                  <a:lumMod val="50000"/>
                </a:schemeClr>
              </a:solidFill>
              <a:latin typeface="Arial Black"/>
              <a:cs typeface="Arial Black"/>
            </a:endParaRPr>
          </a:p>
        </p:txBody>
      </p:sp>
      <p:pic>
        <p:nvPicPr>
          <p:cNvPr id="3" name="Picture 2"/>
          <p:cNvPicPr>
            <a:picLocks noChangeAspect="1"/>
          </p:cNvPicPr>
          <p:nvPr/>
        </p:nvPicPr>
        <p:blipFill>
          <a:blip r:embed="rId3"/>
          <a:stretch>
            <a:fillRect/>
          </a:stretch>
        </p:blipFill>
        <p:spPr>
          <a:xfrm>
            <a:off x="3035300" y="2044700"/>
            <a:ext cx="3022600" cy="3022600"/>
          </a:xfrm>
          <a:prstGeom prst="rect">
            <a:avLst/>
          </a:prstGeom>
        </p:spPr>
      </p:pic>
      <p:sp>
        <p:nvSpPr>
          <p:cNvPr id="5" name="Rectangle 4"/>
          <p:cNvSpPr/>
          <p:nvPr/>
        </p:nvSpPr>
        <p:spPr>
          <a:xfrm>
            <a:off x="2789999" y="287635"/>
            <a:ext cx="3433001" cy="461665"/>
          </a:xfrm>
          <a:prstGeom prst="rect">
            <a:avLst/>
          </a:prstGeom>
        </p:spPr>
        <p:txBody>
          <a:bodyPr wrap="none">
            <a:spAutoFit/>
          </a:bodyPr>
          <a:lstStyle/>
          <a:p>
            <a:r>
              <a:rPr lang="en-US" sz="2400" dirty="0" smtClean="0">
                <a:solidFill>
                  <a:schemeClr val="bg1">
                    <a:lumMod val="50000"/>
                  </a:schemeClr>
                </a:solidFill>
                <a:latin typeface="Arial Black"/>
                <a:cs typeface="Arial Black"/>
              </a:rPr>
              <a:t>All links in this talk</a:t>
            </a:r>
            <a:endParaRPr lang="en-US" sz="2400" dirty="0">
              <a:solidFill>
                <a:schemeClr val="bg1">
                  <a:lumMod val="50000"/>
                </a:schemeClr>
              </a:solidFill>
              <a:latin typeface="Arial Black"/>
              <a:cs typeface="Arial Black"/>
            </a:endParaRPr>
          </a:p>
        </p:txBody>
      </p:sp>
    </p:spTree>
    <p:extLst>
      <p:ext uri="{BB962C8B-B14F-4D97-AF65-F5344CB8AC3E}">
        <p14:creationId xmlns:p14="http://schemas.microsoft.com/office/powerpoint/2010/main" val="3138935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nte_fontana_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7" y="357540"/>
            <a:ext cx="9156087" cy="6226139"/>
          </a:xfrm>
          <a:prstGeom prst="rect">
            <a:avLst/>
          </a:prstGeom>
        </p:spPr>
      </p:pic>
    </p:spTree>
    <p:extLst>
      <p:ext uri="{BB962C8B-B14F-4D97-AF65-F5344CB8AC3E}">
        <p14:creationId xmlns:p14="http://schemas.microsoft.com/office/powerpoint/2010/main" val="237651176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20900" y="0"/>
            <a:ext cx="4891787" cy="6858000"/>
          </a:xfrm>
          <a:prstGeom prst="rect">
            <a:avLst/>
          </a:prstGeom>
        </p:spPr>
      </p:pic>
    </p:spTree>
    <p:extLst>
      <p:ext uri="{BB962C8B-B14F-4D97-AF65-F5344CB8AC3E}">
        <p14:creationId xmlns:p14="http://schemas.microsoft.com/office/powerpoint/2010/main" val="406267353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32548042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oplar-rust-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7723" cy="6858000"/>
          </a:xfrm>
          <a:prstGeom prst="rect">
            <a:avLst/>
          </a:prstGeom>
        </p:spPr>
      </p:pic>
      <p:sp>
        <p:nvSpPr>
          <p:cNvPr id="6" name="Rectangle 5"/>
          <p:cNvSpPr/>
          <p:nvPr/>
        </p:nvSpPr>
        <p:spPr>
          <a:xfrm>
            <a:off x="3722" y="1278175"/>
            <a:ext cx="9144000" cy="1858725"/>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smtClean="0">
                <a:latin typeface="Helvetica"/>
                <a:cs typeface="Helvetica"/>
              </a:rPr>
              <a:t>From the ground up</a:t>
            </a:r>
          </a:p>
          <a:p>
            <a:pPr algn="ctr"/>
            <a:r>
              <a:rPr lang="en-US" dirty="0" smtClean="0">
                <a:latin typeface="Helvetica"/>
                <a:cs typeface="Helvetica"/>
              </a:rPr>
              <a:t>New genomics tools for small communities working with emergent pathogens and non-models</a:t>
            </a:r>
            <a:endParaRPr lang="en-US" dirty="0">
              <a:latin typeface="Helvetica"/>
              <a:cs typeface="Helvetica"/>
            </a:endParaRPr>
          </a:p>
        </p:txBody>
      </p:sp>
    </p:spTree>
    <p:extLst>
      <p:ext uri="{BB962C8B-B14F-4D97-AF65-F5344CB8AC3E}">
        <p14:creationId xmlns:p14="http://schemas.microsoft.com/office/powerpoint/2010/main" val="1924968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oneyTree-632x76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0"/>
            <a:ext cx="5643563"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start a genomics project quickly or without a great big grant?</a:t>
            </a:r>
          </a:p>
        </p:txBody>
      </p:sp>
    </p:spTree>
    <p:extLst>
      <p:ext uri="{BB962C8B-B14F-4D97-AF65-F5344CB8AC3E}">
        <p14:creationId xmlns:p14="http://schemas.microsoft.com/office/powerpoint/2010/main" val="408446600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 y="0"/>
            <a:ext cx="3975100" cy="2044700"/>
          </a:xfrm>
          <a:prstGeom prst="rect">
            <a:avLst/>
          </a:prstGeom>
        </p:spPr>
      </p:pic>
      <p:pic>
        <p:nvPicPr>
          <p:cNvPr id="5" name="Picture 4"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050" y="0"/>
            <a:ext cx="3492500" cy="2324100"/>
          </a:xfrm>
          <a:prstGeom prst="rect">
            <a:avLst/>
          </a:prstGeom>
        </p:spPr>
      </p:pic>
      <p:pic>
        <p:nvPicPr>
          <p:cNvPr id="6" name="Picture 5"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2044700"/>
            <a:ext cx="3289300" cy="2476500"/>
          </a:xfrm>
          <a:prstGeom prst="rect">
            <a:avLst/>
          </a:prstGeom>
        </p:spPr>
      </p:pic>
      <p:pic>
        <p:nvPicPr>
          <p:cNvPr id="7" name="Picture 6"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250" y="4508500"/>
            <a:ext cx="4076700" cy="1993900"/>
          </a:xfrm>
          <a:prstGeom prst="rect">
            <a:avLst/>
          </a:prstGeom>
        </p:spPr>
      </p:pic>
      <p:pic>
        <p:nvPicPr>
          <p:cNvPr id="8" name="Picture 7" descr="image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508500"/>
            <a:ext cx="3746500" cy="2171700"/>
          </a:xfrm>
          <a:prstGeom prst="rect">
            <a:avLst/>
          </a:prstGeom>
        </p:spPr>
      </p:pic>
      <p:pic>
        <p:nvPicPr>
          <p:cNvPr id="10" name="Picture 9" descr="imag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8250" y="2324100"/>
            <a:ext cx="3289300" cy="2463800"/>
          </a:xfrm>
          <a:prstGeom prst="rect">
            <a:avLst/>
          </a:prstGeom>
        </p:spPr>
      </p:pic>
    </p:spTree>
    <p:extLst>
      <p:ext uri="{BB962C8B-B14F-4D97-AF65-F5344CB8AC3E}">
        <p14:creationId xmlns:p14="http://schemas.microsoft.com/office/powerpoint/2010/main" val="394431542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21267</TotalTime>
  <Words>2308</Words>
  <Application>Microsoft Macintosh PowerPoint</Application>
  <PresentationFormat>On-screen Show (4:3)</PresentationFormat>
  <Paragraphs>270</Paragraphs>
  <Slides>35</Slides>
  <Notes>30</Notes>
  <HiddenSlides>1</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 SNPs in wild potato resistant to Phytophthora infestans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Provisioning Bioinformatics at TSL:  An Agile J.E.D.I. approach</dc:title>
  <dc:creator>Daniel MacLean</dc:creator>
  <cp:lastModifiedBy>Dan MacLean</cp:lastModifiedBy>
  <cp:revision>284</cp:revision>
  <dcterms:created xsi:type="dcterms:W3CDTF">2011-04-12T19:11:26Z</dcterms:created>
  <dcterms:modified xsi:type="dcterms:W3CDTF">2015-01-30T11:57:23Z</dcterms:modified>
</cp:coreProperties>
</file>